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268" autoAdjust="0"/>
  </p:normalViewPr>
  <p:slideViewPr>
    <p:cSldViewPr snapToGrid="0" showGuides="1">
      <p:cViewPr>
        <p:scale>
          <a:sx n="50" d="100"/>
          <a:sy n="50" d="100"/>
        </p:scale>
        <p:origin x="786" y="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4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16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ABFE177-ADAF-4D6B-9295-034D3A23CDAB}"/>
              </a:ext>
            </a:extLst>
          </p:cNvPr>
          <p:cNvSpPr>
            <a:spLocks/>
          </p:cNvSpPr>
          <p:nvPr/>
        </p:nvSpPr>
        <p:spPr bwMode="auto">
          <a:xfrm rot="10800000">
            <a:off x="6207262" y="1317825"/>
            <a:ext cx="1971543" cy="1791808"/>
          </a:xfrm>
          <a:custGeom>
            <a:avLst/>
            <a:gdLst>
              <a:gd name="connsiteX0" fmla="*/ 465871 w 1971543"/>
              <a:gd name="connsiteY0" fmla="*/ 1791768 h 1791808"/>
              <a:gd name="connsiteX1" fmla="*/ 0 w 1971543"/>
              <a:gd name="connsiteY1" fmla="*/ 1740413 h 1791808"/>
              <a:gd name="connsiteX2" fmla="*/ 263815 w 1971543"/>
              <a:gd name="connsiteY2" fmla="*/ 523649 h 1791808"/>
              <a:gd name="connsiteX3" fmla="*/ 1366224 w 1971543"/>
              <a:gd name="connsiteY3" fmla="*/ 29942 h 1791808"/>
              <a:gd name="connsiteX4" fmla="*/ 1381249 w 1971543"/>
              <a:gd name="connsiteY4" fmla="*/ 0 h 1791808"/>
              <a:gd name="connsiteX5" fmla="*/ 1392006 w 1971543"/>
              <a:gd name="connsiteY5" fmla="*/ 74299 h 1791808"/>
              <a:gd name="connsiteX6" fmla="*/ 1895997 w 1971543"/>
              <a:gd name="connsiteY6" fmla="*/ 1148147 h 1791808"/>
              <a:gd name="connsiteX7" fmla="*/ 1971543 w 1971543"/>
              <a:gd name="connsiteY7" fmla="*/ 1227094 h 1791808"/>
              <a:gd name="connsiteX8" fmla="*/ 1908977 w 1971543"/>
              <a:gd name="connsiteY8" fmla="*/ 1283287 h 1791808"/>
              <a:gd name="connsiteX9" fmla="*/ 465871 w 1971543"/>
              <a:gd name="connsiteY9" fmla="*/ 1791768 h 179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1543" h="1791808">
                <a:moveTo>
                  <a:pt x="465871" y="1791768"/>
                </a:moveTo>
                <a:cubicBezTo>
                  <a:pt x="309462" y="1790762"/>
                  <a:pt x="153053" y="1773643"/>
                  <a:pt x="0" y="1740413"/>
                </a:cubicBezTo>
                <a:lnTo>
                  <a:pt x="263815" y="523649"/>
                </a:lnTo>
                <a:cubicBezTo>
                  <a:pt x="710512" y="620465"/>
                  <a:pt x="1152334" y="407946"/>
                  <a:pt x="1366224" y="29942"/>
                </a:cubicBezTo>
                <a:lnTo>
                  <a:pt x="1381249" y="0"/>
                </a:lnTo>
                <a:lnTo>
                  <a:pt x="1392006" y="74299"/>
                </a:lnTo>
                <a:cubicBezTo>
                  <a:pt x="1461616" y="471303"/>
                  <a:pt x="1636087" y="842036"/>
                  <a:pt x="1895997" y="1148147"/>
                </a:cubicBezTo>
                <a:lnTo>
                  <a:pt x="1971543" y="1227094"/>
                </a:lnTo>
                <a:lnTo>
                  <a:pt x="1908977" y="1283287"/>
                </a:lnTo>
                <a:cubicBezTo>
                  <a:pt x="1515718" y="1603946"/>
                  <a:pt x="1012862" y="1794999"/>
                  <a:pt x="465871" y="1791768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Customer Journey – Slide Template</a:t>
            </a: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99E6347-0AAE-4F3B-B9C9-00A2B32A235A}"/>
              </a:ext>
            </a:extLst>
          </p:cNvPr>
          <p:cNvSpPr>
            <a:spLocks/>
          </p:cNvSpPr>
          <p:nvPr/>
        </p:nvSpPr>
        <p:spPr bwMode="auto">
          <a:xfrm rot="10800000">
            <a:off x="7734190" y="1369219"/>
            <a:ext cx="2194040" cy="2038350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7310 w 12005"/>
              <a:gd name="connsiteY2" fmla="*/ 0 h 12144"/>
              <a:gd name="connsiteX3" fmla="*/ 12005 w 12005"/>
              <a:gd name="connsiteY3" fmla="*/ 4894 h 12144"/>
              <a:gd name="connsiteX4" fmla="*/ 11125 w 12005"/>
              <a:gd name="connsiteY4" fmla="*/ 9179 h 12144"/>
              <a:gd name="connsiteX5" fmla="*/ 10434 w 12005"/>
              <a:gd name="connsiteY5" fmla="*/ 12144 h 12144"/>
              <a:gd name="connsiteX0" fmla="*/ 10434 w 13085"/>
              <a:gd name="connsiteY0" fmla="*/ 12144 h 12144"/>
              <a:gd name="connsiteX1" fmla="*/ 0 w 13085"/>
              <a:gd name="connsiteY1" fmla="*/ 1269 h 12144"/>
              <a:gd name="connsiteX2" fmla="*/ 7310 w 13085"/>
              <a:gd name="connsiteY2" fmla="*/ 0 h 12144"/>
              <a:gd name="connsiteX3" fmla="*/ 12005 w 13085"/>
              <a:gd name="connsiteY3" fmla="*/ 4894 h 12144"/>
              <a:gd name="connsiteX4" fmla="*/ 13085 w 13085"/>
              <a:gd name="connsiteY4" fmla="*/ 9406 h 12144"/>
              <a:gd name="connsiteX5" fmla="*/ 10434 w 13085"/>
              <a:gd name="connsiteY5" fmla="*/ 12144 h 1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5" h="12144">
                <a:moveTo>
                  <a:pt x="10434" y="12144"/>
                </a:moveTo>
                <a:cubicBezTo>
                  <a:pt x="5066" y="10981"/>
                  <a:pt x="940" y="6680"/>
                  <a:pt x="0" y="1269"/>
                </a:cubicBezTo>
                <a:lnTo>
                  <a:pt x="7310" y="0"/>
                </a:lnTo>
                <a:cubicBezTo>
                  <a:pt x="7733" y="2435"/>
                  <a:pt x="9590" y="4370"/>
                  <a:pt x="12005" y="4894"/>
                </a:cubicBezTo>
                <a:lnTo>
                  <a:pt x="13085" y="9406"/>
                </a:lnTo>
                <a:lnTo>
                  <a:pt x="10434" y="1214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8">
            <a:extLst>
              <a:ext uri="{FF2B5EF4-FFF2-40B4-BE49-F238E27FC236}">
                <a16:creationId xmlns:a16="http://schemas.microsoft.com/office/drawing/2014/main" id="{F9B9D2FC-91D5-4487-BDDC-DE9DD4643054}"/>
              </a:ext>
            </a:extLst>
          </p:cNvPr>
          <p:cNvSpPr>
            <a:spLocks/>
          </p:cNvSpPr>
          <p:nvPr/>
        </p:nvSpPr>
        <p:spPr bwMode="auto">
          <a:xfrm rot="10800000">
            <a:off x="8237541" y="3014720"/>
            <a:ext cx="1725415" cy="2486762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10281 w 10281"/>
              <a:gd name="connsiteY2" fmla="*/ 6297 h 13756"/>
              <a:gd name="connsiteX3" fmla="*/ 7510 w 10281"/>
              <a:gd name="connsiteY3" fmla="*/ 12487 h 13756"/>
              <a:gd name="connsiteX4" fmla="*/ 3291 w 10281"/>
              <a:gd name="connsiteY4" fmla="*/ 13231 h 13756"/>
              <a:gd name="connsiteX5" fmla="*/ 200 w 10281"/>
              <a:gd name="connsiteY5" fmla="*/ 13756 h 13756"/>
              <a:gd name="connsiteX0" fmla="*/ 200 w 10281"/>
              <a:gd name="connsiteY0" fmla="*/ 13756 h 14820"/>
              <a:gd name="connsiteX1" fmla="*/ 6358 w 10281"/>
              <a:gd name="connsiteY1" fmla="*/ 0 h 14820"/>
              <a:gd name="connsiteX2" fmla="*/ 10281 w 10281"/>
              <a:gd name="connsiteY2" fmla="*/ 6297 h 14820"/>
              <a:gd name="connsiteX3" fmla="*/ 7510 w 10281"/>
              <a:gd name="connsiteY3" fmla="*/ 12487 h 14820"/>
              <a:gd name="connsiteX4" fmla="*/ 3717 w 10281"/>
              <a:gd name="connsiteY4" fmla="*/ 14820 h 14820"/>
              <a:gd name="connsiteX5" fmla="*/ 200 w 10281"/>
              <a:gd name="connsiteY5" fmla="*/ 13756 h 1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4820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3717" y="14820"/>
                </a:lnTo>
                <a:lnTo>
                  <a:pt x="200" y="1375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A3291315-E265-4D64-A187-C0B928FB7BDB}"/>
              </a:ext>
            </a:extLst>
          </p:cNvPr>
          <p:cNvSpPr>
            <a:spLocks/>
          </p:cNvSpPr>
          <p:nvPr/>
        </p:nvSpPr>
        <p:spPr bwMode="auto">
          <a:xfrm rot="10800000">
            <a:off x="6369055" y="4404520"/>
            <a:ext cx="2527300" cy="143935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7104 w 10000"/>
              <a:gd name="connsiteY2" fmla="*/ 9085 h 9085"/>
              <a:gd name="connsiteX3" fmla="*/ 2605 w 10000"/>
              <a:gd name="connsiteY3" fmla="*/ 8830 h 9085"/>
              <a:gd name="connsiteX4" fmla="*/ 1112 w 10000"/>
              <a:gd name="connsiteY4" fmla="*/ 4992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7104 w 10000"/>
              <a:gd name="connsiteY2" fmla="*/ 10000 h 10000"/>
              <a:gd name="connsiteX3" fmla="*/ 2605 w 10000"/>
              <a:gd name="connsiteY3" fmla="*/ 9719 h 10000"/>
              <a:gd name="connsiteX4" fmla="*/ 226 w 10000"/>
              <a:gd name="connsiteY4" fmla="*/ 6653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226" y="6653"/>
                </a:lnTo>
                <a:cubicBezTo>
                  <a:pt x="151" y="5228"/>
                  <a:pt x="75" y="3804"/>
                  <a:pt x="0" y="2379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D7956A-BEE5-44A7-B447-4C863E95DB0B}"/>
              </a:ext>
            </a:extLst>
          </p:cNvPr>
          <p:cNvSpPr txBox="1"/>
          <p:nvPr/>
        </p:nvSpPr>
        <p:spPr>
          <a:xfrm>
            <a:off x="7206937" y="5037723"/>
            <a:ext cx="957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Purchase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EC73FC-3598-4097-870E-79D08402DE11}"/>
              </a:ext>
            </a:extLst>
          </p:cNvPr>
          <p:cNvSpPr txBox="1"/>
          <p:nvPr/>
        </p:nvSpPr>
        <p:spPr>
          <a:xfrm>
            <a:off x="8785008" y="4085194"/>
            <a:ext cx="782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Repeat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11CDECE-D96A-47DF-B707-DB1523207860}"/>
              </a:ext>
            </a:extLst>
          </p:cNvPr>
          <p:cNvSpPr txBox="1"/>
          <p:nvPr/>
        </p:nvSpPr>
        <p:spPr>
          <a:xfrm>
            <a:off x="8394121" y="2278223"/>
            <a:ext cx="794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Loyalty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00D438-5006-4AE1-BCCE-7C58377E48AC}"/>
              </a:ext>
            </a:extLst>
          </p:cNvPr>
          <p:cNvSpPr txBox="1"/>
          <p:nvPr/>
        </p:nvSpPr>
        <p:spPr>
          <a:xfrm>
            <a:off x="6565310" y="1946791"/>
            <a:ext cx="997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Advocacy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AA0642E-61E5-4456-9D24-AEE3BE6A8B8C}"/>
              </a:ext>
            </a:extLst>
          </p:cNvPr>
          <p:cNvSpPr>
            <a:spLocks/>
          </p:cNvSpPr>
          <p:nvPr/>
        </p:nvSpPr>
        <p:spPr bwMode="auto">
          <a:xfrm rot="10800000">
            <a:off x="5016501" y="1733550"/>
            <a:ext cx="2084393" cy="3679032"/>
          </a:xfrm>
          <a:custGeom>
            <a:avLst/>
            <a:gdLst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732284 w 2084393"/>
              <a:gd name="connsiteY5" fmla="*/ 0 h 3679032"/>
              <a:gd name="connsiteX6" fmla="*/ 1665685 w 2084393"/>
              <a:gd name="connsiteY6" fmla="*/ 1844675 h 3679032"/>
              <a:gd name="connsiteX7" fmla="*/ 1664520 w 2084393"/>
              <a:gd name="connsiteY7" fmla="*/ 1844668 h 3679032"/>
              <a:gd name="connsiteX8" fmla="*/ 1670939 w 2084393"/>
              <a:gd name="connsiteY8" fmla="*/ 1963640 h 3679032"/>
              <a:gd name="connsiteX9" fmla="*/ 2084393 w 2084393"/>
              <a:gd name="connsiteY9" fmla="*/ 2671778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419106 w 2084393"/>
              <a:gd name="connsiteY5" fmla="*/ 421482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200031 w 2084393"/>
              <a:gd name="connsiteY5" fmla="*/ 283370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93" h="3679032">
                <a:moveTo>
                  <a:pt x="1352109" y="3679032"/>
                </a:moveTo>
                <a:cubicBezTo>
                  <a:pt x="761850" y="3250420"/>
                  <a:pt x="414343" y="2563702"/>
                  <a:pt x="418708" y="1834357"/>
                </a:cubicBezTo>
                <a:lnTo>
                  <a:pt x="419872" y="1834364"/>
                </a:lnTo>
                <a:lnTo>
                  <a:pt x="413454" y="1715392"/>
                </a:lnTo>
                <a:cubicBezTo>
                  <a:pt x="381225" y="1433905"/>
                  <a:pt x="232385" y="1176123"/>
                  <a:pt x="0" y="1007255"/>
                </a:cubicBezTo>
                <a:lnTo>
                  <a:pt x="200031" y="283370"/>
                </a:lnTo>
                <a:lnTo>
                  <a:pt x="732284" y="0"/>
                </a:lnTo>
                <a:cubicBezTo>
                  <a:pt x="1322543" y="428612"/>
                  <a:pt x="1670050" y="1115330"/>
                  <a:pt x="1665685" y="1844675"/>
                </a:cubicBezTo>
                <a:lnTo>
                  <a:pt x="1664520" y="1844668"/>
                </a:lnTo>
                <a:lnTo>
                  <a:pt x="1670939" y="1963640"/>
                </a:lnTo>
                <a:cubicBezTo>
                  <a:pt x="1703168" y="2245128"/>
                  <a:pt x="1852008" y="2502909"/>
                  <a:pt x="2084393" y="2671778"/>
                </a:cubicBezTo>
                <a:lnTo>
                  <a:pt x="1352109" y="3679032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256615-8479-4174-BA58-935A9D4C806E}"/>
              </a:ext>
            </a:extLst>
          </p:cNvPr>
          <p:cNvSpPr txBox="1"/>
          <p:nvPr/>
        </p:nvSpPr>
        <p:spPr>
          <a:xfrm>
            <a:off x="5568094" y="3330427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Decision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6F46BCF4-336A-4082-8633-75A20F13E9FF}"/>
              </a:ext>
            </a:extLst>
          </p:cNvPr>
          <p:cNvSpPr>
            <a:spLocks/>
          </p:cNvSpPr>
          <p:nvPr/>
        </p:nvSpPr>
        <p:spPr bwMode="auto">
          <a:xfrm>
            <a:off x="3221038" y="1302253"/>
            <a:ext cx="2527300" cy="143935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8756 w 10000"/>
              <a:gd name="connsiteY2" fmla="*/ 5488 h 9085"/>
              <a:gd name="connsiteX3" fmla="*/ 7104 w 10000"/>
              <a:gd name="connsiteY3" fmla="*/ 9085 h 9085"/>
              <a:gd name="connsiteX4" fmla="*/ 2605 w 10000"/>
              <a:gd name="connsiteY4" fmla="*/ 8830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9359 w 10000"/>
              <a:gd name="connsiteY2" fmla="*/ 6901 h 10000"/>
              <a:gd name="connsiteX3" fmla="*/ 7104 w 10000"/>
              <a:gd name="connsiteY3" fmla="*/ 10000 h 10000"/>
              <a:gd name="connsiteX4" fmla="*/ 2605 w 10000"/>
              <a:gd name="connsiteY4" fmla="*/ 9719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cubicBezTo>
                  <a:pt x="9786" y="4302"/>
                  <a:pt x="9573" y="5602"/>
                  <a:pt x="9359" y="6901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0" y="2379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B52C8C-109C-4984-BE2F-C4EBDF2A49E1}"/>
              </a:ext>
            </a:extLst>
          </p:cNvPr>
          <p:cNvSpPr txBox="1"/>
          <p:nvPr/>
        </p:nvSpPr>
        <p:spPr>
          <a:xfrm>
            <a:off x="3893066" y="1772999"/>
            <a:ext cx="1075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Evaluation</a:t>
            </a: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5448C8C3-0804-49ED-87FB-50C5A83E1D93}"/>
              </a:ext>
            </a:extLst>
          </p:cNvPr>
          <p:cNvSpPr>
            <a:spLocks/>
          </p:cNvSpPr>
          <p:nvPr/>
        </p:nvSpPr>
        <p:spPr bwMode="auto">
          <a:xfrm>
            <a:off x="2154436" y="1644650"/>
            <a:ext cx="1725415" cy="2308225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8020 w 10281"/>
              <a:gd name="connsiteY2" fmla="*/ 2687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9325 w 10281"/>
              <a:gd name="connsiteY2" fmla="*/ 1949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3756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9325" y="1949"/>
                </a:ln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200" y="1375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CF100F-EF4C-47EC-B506-736EC1152912}"/>
              </a:ext>
            </a:extLst>
          </p:cNvPr>
          <p:cNvSpPr txBox="1"/>
          <p:nvPr/>
        </p:nvSpPr>
        <p:spPr>
          <a:xfrm>
            <a:off x="2205550" y="2811696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Consideration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1BF80805-44B1-4E2D-BBEF-F3F87854C7E1}"/>
              </a:ext>
            </a:extLst>
          </p:cNvPr>
          <p:cNvSpPr>
            <a:spLocks/>
          </p:cNvSpPr>
          <p:nvPr/>
        </p:nvSpPr>
        <p:spPr bwMode="auto">
          <a:xfrm>
            <a:off x="2189163" y="3609991"/>
            <a:ext cx="2012950" cy="2166922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3049 w 12005"/>
              <a:gd name="connsiteY2" fmla="*/ 738 h 12144"/>
              <a:gd name="connsiteX3" fmla="*/ 7310 w 12005"/>
              <a:gd name="connsiteY3" fmla="*/ 0 h 12144"/>
              <a:gd name="connsiteX4" fmla="*/ 12005 w 12005"/>
              <a:gd name="connsiteY4" fmla="*/ 4894 h 12144"/>
              <a:gd name="connsiteX5" fmla="*/ 10434 w 12005"/>
              <a:gd name="connsiteY5" fmla="*/ 12144 h 12144"/>
              <a:gd name="connsiteX0" fmla="*/ 10434 w 12005"/>
              <a:gd name="connsiteY0" fmla="*/ 12910 h 12910"/>
              <a:gd name="connsiteX1" fmla="*/ 0 w 12005"/>
              <a:gd name="connsiteY1" fmla="*/ 2035 h 12910"/>
              <a:gd name="connsiteX2" fmla="*/ 2850 w 12005"/>
              <a:gd name="connsiteY2" fmla="*/ 0 h 12910"/>
              <a:gd name="connsiteX3" fmla="*/ 7310 w 12005"/>
              <a:gd name="connsiteY3" fmla="*/ 766 h 12910"/>
              <a:gd name="connsiteX4" fmla="*/ 12005 w 12005"/>
              <a:gd name="connsiteY4" fmla="*/ 5660 h 12910"/>
              <a:gd name="connsiteX5" fmla="*/ 10434 w 12005"/>
              <a:gd name="connsiteY5" fmla="*/ 12910 h 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" h="12910">
                <a:moveTo>
                  <a:pt x="10434" y="12910"/>
                </a:moveTo>
                <a:cubicBezTo>
                  <a:pt x="5066" y="11747"/>
                  <a:pt x="940" y="7446"/>
                  <a:pt x="0" y="2035"/>
                </a:cubicBezTo>
                <a:lnTo>
                  <a:pt x="2850" y="0"/>
                </a:lnTo>
                <a:lnTo>
                  <a:pt x="7310" y="766"/>
                </a:lnTo>
                <a:cubicBezTo>
                  <a:pt x="7733" y="3201"/>
                  <a:pt x="9590" y="5136"/>
                  <a:pt x="12005" y="5660"/>
                </a:cubicBezTo>
                <a:lnTo>
                  <a:pt x="10434" y="1291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20D4F1-BF71-4965-A674-E6A716955B10}"/>
              </a:ext>
            </a:extLst>
          </p:cNvPr>
          <p:cNvSpPr txBox="1"/>
          <p:nvPr/>
        </p:nvSpPr>
        <p:spPr>
          <a:xfrm>
            <a:off x="2684409" y="4391581"/>
            <a:ext cx="842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Interest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6C0A881-A282-4AB5-ABEF-7EF7A782459D}"/>
              </a:ext>
            </a:extLst>
          </p:cNvPr>
          <p:cNvSpPr>
            <a:spLocks/>
          </p:cNvSpPr>
          <p:nvPr/>
        </p:nvSpPr>
        <p:spPr bwMode="auto">
          <a:xfrm>
            <a:off x="3814762" y="4036496"/>
            <a:ext cx="2095369" cy="1791811"/>
          </a:xfrm>
          <a:custGeom>
            <a:avLst/>
            <a:gdLst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263815 w 1971544"/>
              <a:gd name="connsiteY7" fmla="*/ 523651 h 1791811"/>
              <a:gd name="connsiteX8" fmla="*/ 1366224 w 1971544"/>
              <a:gd name="connsiteY8" fmla="*/ 29944 h 1791811"/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109537 w 1971544"/>
              <a:gd name="connsiteY7" fmla="*/ 1235592 h 1791811"/>
              <a:gd name="connsiteX8" fmla="*/ 263815 w 1971544"/>
              <a:gd name="connsiteY8" fmla="*/ 523651 h 1791811"/>
              <a:gd name="connsiteX9" fmla="*/ 1366224 w 1971544"/>
              <a:gd name="connsiteY9" fmla="*/ 29944 h 1791811"/>
              <a:gd name="connsiteX10" fmla="*/ 1381250 w 1971544"/>
              <a:gd name="connsiteY10" fmla="*/ 0 h 1791811"/>
              <a:gd name="connsiteX0" fmla="*/ 1505075 w 2095369"/>
              <a:gd name="connsiteY0" fmla="*/ 0 h 1791811"/>
              <a:gd name="connsiteX1" fmla="*/ 1515832 w 2095369"/>
              <a:gd name="connsiteY1" fmla="*/ 74302 h 1791811"/>
              <a:gd name="connsiteX2" fmla="*/ 2019823 w 2095369"/>
              <a:gd name="connsiteY2" fmla="*/ 1148149 h 1791811"/>
              <a:gd name="connsiteX3" fmla="*/ 2095369 w 2095369"/>
              <a:gd name="connsiteY3" fmla="*/ 1227096 h 1791811"/>
              <a:gd name="connsiteX4" fmla="*/ 2032802 w 2095369"/>
              <a:gd name="connsiteY4" fmla="*/ 1283289 h 1791811"/>
              <a:gd name="connsiteX5" fmla="*/ 589696 w 2095369"/>
              <a:gd name="connsiteY5" fmla="*/ 1791771 h 1791811"/>
              <a:gd name="connsiteX6" fmla="*/ 123825 w 2095369"/>
              <a:gd name="connsiteY6" fmla="*/ 1740415 h 1791811"/>
              <a:gd name="connsiteX7" fmla="*/ 0 w 2095369"/>
              <a:gd name="connsiteY7" fmla="*/ 1173679 h 1791811"/>
              <a:gd name="connsiteX8" fmla="*/ 387640 w 2095369"/>
              <a:gd name="connsiteY8" fmla="*/ 523651 h 1791811"/>
              <a:gd name="connsiteX9" fmla="*/ 1490049 w 2095369"/>
              <a:gd name="connsiteY9" fmla="*/ 29944 h 1791811"/>
              <a:gd name="connsiteX10" fmla="*/ 1505075 w 2095369"/>
              <a:gd name="connsiteY10" fmla="*/ 0 h 17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5369" h="1791811">
                <a:moveTo>
                  <a:pt x="1505075" y="0"/>
                </a:moveTo>
                <a:lnTo>
                  <a:pt x="1515832" y="74302"/>
                </a:lnTo>
                <a:cubicBezTo>
                  <a:pt x="1585442" y="471305"/>
                  <a:pt x="1759913" y="842038"/>
                  <a:pt x="2019823" y="1148149"/>
                </a:cubicBezTo>
                <a:lnTo>
                  <a:pt x="2095369" y="1227096"/>
                </a:lnTo>
                <a:lnTo>
                  <a:pt x="2032802" y="1283289"/>
                </a:lnTo>
                <a:cubicBezTo>
                  <a:pt x="1639543" y="1603949"/>
                  <a:pt x="1136687" y="1795001"/>
                  <a:pt x="589696" y="1791771"/>
                </a:cubicBezTo>
                <a:cubicBezTo>
                  <a:pt x="433287" y="1790764"/>
                  <a:pt x="276878" y="1773645"/>
                  <a:pt x="123825" y="1740415"/>
                </a:cubicBezTo>
                <a:lnTo>
                  <a:pt x="0" y="1173679"/>
                </a:lnTo>
                <a:lnTo>
                  <a:pt x="387640" y="523651"/>
                </a:lnTo>
                <a:cubicBezTo>
                  <a:pt x="834337" y="620467"/>
                  <a:pt x="1276159" y="407948"/>
                  <a:pt x="1490049" y="29944"/>
                </a:cubicBezTo>
                <a:lnTo>
                  <a:pt x="150507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4BCB511-9A06-4806-B754-8FF0818C98D9}"/>
              </a:ext>
            </a:extLst>
          </p:cNvPr>
          <p:cNvSpPr txBox="1"/>
          <p:nvPr/>
        </p:nvSpPr>
        <p:spPr>
          <a:xfrm>
            <a:off x="4202113" y="5037723"/>
            <a:ext cx="11115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Awareness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AFB659-3BAC-496D-9487-360D4D8BD27B}"/>
              </a:ext>
            </a:extLst>
          </p:cNvPr>
          <p:cNvSpPr txBox="1"/>
          <p:nvPr/>
        </p:nvSpPr>
        <p:spPr>
          <a:xfrm>
            <a:off x="4659203" y="5760879"/>
            <a:ext cx="1010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Advertising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C35230-C3BA-4972-A2E9-D2D5AC3C2E9A}"/>
              </a:ext>
            </a:extLst>
          </p:cNvPr>
          <p:cNvSpPr txBox="1"/>
          <p:nvPr/>
        </p:nvSpPr>
        <p:spPr>
          <a:xfrm>
            <a:off x="4199310" y="5937318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A5EC2E-4D89-485B-93DF-F50CB5125794}"/>
              </a:ext>
            </a:extLst>
          </p:cNvPr>
          <p:cNvSpPr txBox="1"/>
          <p:nvPr/>
        </p:nvSpPr>
        <p:spPr>
          <a:xfrm>
            <a:off x="3536506" y="5859350"/>
            <a:ext cx="470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479E4D6-73AD-40FE-A001-E2FD71F60AC7}"/>
              </a:ext>
            </a:extLst>
          </p:cNvPr>
          <p:cNvSpPr txBox="1"/>
          <p:nvPr/>
        </p:nvSpPr>
        <p:spPr>
          <a:xfrm>
            <a:off x="2584767" y="5606991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3B866E-0AEC-4F39-9EE1-E126C9A6096A}"/>
              </a:ext>
            </a:extLst>
          </p:cNvPr>
          <p:cNvSpPr txBox="1"/>
          <p:nvPr/>
        </p:nvSpPr>
        <p:spPr>
          <a:xfrm>
            <a:off x="1544602" y="4867551"/>
            <a:ext cx="1112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Social Media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E99A87-90FD-48F3-861A-99146E588B84}"/>
              </a:ext>
            </a:extLst>
          </p:cNvPr>
          <p:cNvSpPr txBox="1"/>
          <p:nvPr/>
        </p:nvSpPr>
        <p:spPr>
          <a:xfrm>
            <a:off x="617672" y="3429000"/>
            <a:ext cx="137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 Marketing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ABA7CAB-B419-4329-BA1A-9BFC389EF80E}"/>
              </a:ext>
            </a:extLst>
          </p:cNvPr>
          <p:cNvSpPr txBox="1"/>
          <p:nvPr/>
        </p:nvSpPr>
        <p:spPr>
          <a:xfrm>
            <a:off x="1125291" y="2695315"/>
            <a:ext cx="782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Website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DA00D44-ADD9-4960-8020-8AE9A0B5C572}"/>
              </a:ext>
            </a:extLst>
          </p:cNvPr>
          <p:cNvSpPr txBox="1"/>
          <p:nvPr/>
        </p:nvSpPr>
        <p:spPr>
          <a:xfrm>
            <a:off x="1420520" y="1862593"/>
            <a:ext cx="1109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Special Offer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89DC75-EE4C-41CF-BC44-CB5B2F5FFF0C}"/>
              </a:ext>
            </a:extLst>
          </p:cNvPr>
          <p:cNvSpPr txBox="1"/>
          <p:nvPr/>
        </p:nvSpPr>
        <p:spPr>
          <a:xfrm>
            <a:off x="2616899" y="1074787"/>
            <a:ext cx="777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Reviews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65E0FD-9732-4FD1-A1DD-5A65FF8F8346}"/>
              </a:ext>
            </a:extLst>
          </p:cNvPr>
          <p:cNvSpPr txBox="1"/>
          <p:nvPr/>
        </p:nvSpPr>
        <p:spPr>
          <a:xfrm>
            <a:off x="3507780" y="881093"/>
            <a:ext cx="1305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Product Demos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559702B-997F-485F-8664-366F828124AC}"/>
              </a:ext>
            </a:extLst>
          </p:cNvPr>
          <p:cNvSpPr txBox="1"/>
          <p:nvPr/>
        </p:nvSpPr>
        <p:spPr>
          <a:xfrm>
            <a:off x="4921476" y="970458"/>
            <a:ext cx="1347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Comparison Websites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BF38FD1-4C99-4621-B5E7-C2FC48ED440A}"/>
              </a:ext>
            </a:extLst>
          </p:cNvPr>
          <p:cNvSpPr txBox="1"/>
          <p:nvPr/>
        </p:nvSpPr>
        <p:spPr>
          <a:xfrm>
            <a:off x="5632490" y="5227008"/>
            <a:ext cx="957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Decision Makers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E0BFC4-8487-482B-8F04-F8B9036F8011}"/>
              </a:ext>
            </a:extLst>
          </p:cNvPr>
          <p:cNvSpPr txBox="1"/>
          <p:nvPr/>
        </p:nvSpPr>
        <p:spPr>
          <a:xfrm>
            <a:off x="6098478" y="5963276"/>
            <a:ext cx="1412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Sales Techniques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FF48A89-E122-43D8-9F54-0F78501EC8C0}"/>
              </a:ext>
            </a:extLst>
          </p:cNvPr>
          <p:cNvSpPr txBox="1"/>
          <p:nvPr/>
        </p:nvSpPr>
        <p:spPr>
          <a:xfrm>
            <a:off x="7461160" y="5908912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Payment Options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BFA743A-21F3-4AA9-913E-159AA0643B7F}"/>
              </a:ext>
            </a:extLst>
          </p:cNvPr>
          <p:cNvSpPr txBox="1"/>
          <p:nvPr/>
        </p:nvSpPr>
        <p:spPr>
          <a:xfrm>
            <a:off x="8591638" y="5573128"/>
            <a:ext cx="1676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Prospect Conversion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7B40050-ED0F-429B-B846-6D1062044E59}"/>
              </a:ext>
            </a:extLst>
          </p:cNvPr>
          <p:cNvSpPr txBox="1"/>
          <p:nvPr/>
        </p:nvSpPr>
        <p:spPr>
          <a:xfrm>
            <a:off x="9995326" y="50685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590668-D486-4DCF-89F1-24F9C1087C41}"/>
              </a:ext>
            </a:extLst>
          </p:cNvPr>
          <p:cNvSpPr txBox="1"/>
          <p:nvPr/>
        </p:nvSpPr>
        <p:spPr>
          <a:xfrm>
            <a:off x="9895003" y="4160247"/>
            <a:ext cx="1458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After Sale Service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975BBF-AFBA-4FEF-8E1F-B8688E63EFEA}"/>
              </a:ext>
            </a:extLst>
          </p:cNvPr>
          <p:cNvSpPr txBox="1"/>
          <p:nvPr/>
        </p:nvSpPr>
        <p:spPr>
          <a:xfrm>
            <a:off x="10008547" y="2503919"/>
            <a:ext cx="1434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Loyalty Programs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2125E97-3CEF-48AB-A2EB-BED02A5E208F}"/>
              </a:ext>
            </a:extLst>
          </p:cNvPr>
          <p:cNvSpPr txBox="1"/>
          <p:nvPr/>
        </p:nvSpPr>
        <p:spPr>
          <a:xfrm>
            <a:off x="9293108" y="1619110"/>
            <a:ext cx="2060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 Development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76BC88-6EA0-4994-AE71-42559CCFF287}"/>
              </a:ext>
            </a:extLst>
          </p:cNvPr>
          <p:cNvSpPr txBox="1"/>
          <p:nvPr/>
        </p:nvSpPr>
        <p:spPr>
          <a:xfrm>
            <a:off x="8546411" y="978068"/>
            <a:ext cx="1233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Endorsements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EEB025D-FA14-4B1F-9ED6-B43F2549741F}"/>
              </a:ext>
            </a:extLst>
          </p:cNvPr>
          <p:cNvSpPr txBox="1"/>
          <p:nvPr/>
        </p:nvSpPr>
        <p:spPr>
          <a:xfrm>
            <a:off x="6390174" y="905852"/>
            <a:ext cx="1788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Evangelism Marketing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55B0458-D975-4B16-A0DA-AF4B0B2EC0E7}"/>
              </a:ext>
            </a:extLst>
          </p:cNvPr>
          <p:cNvSpPr txBox="1"/>
          <p:nvPr/>
        </p:nvSpPr>
        <p:spPr>
          <a:xfrm>
            <a:off x="4444926" y="6013238"/>
            <a:ext cx="1293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Radio, TV, Print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D613D6D-8CD0-42BE-A81A-0566B3A8B83B}"/>
              </a:ext>
            </a:extLst>
          </p:cNvPr>
          <p:cNvSpPr txBox="1"/>
          <p:nvPr/>
        </p:nvSpPr>
        <p:spPr>
          <a:xfrm>
            <a:off x="2209880" y="5996880"/>
            <a:ext cx="1314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Word of Mouth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D89CBB-A04B-413B-91F1-3A32242790BC}"/>
              </a:ext>
            </a:extLst>
          </p:cNvPr>
          <p:cNvSpPr txBox="1"/>
          <p:nvPr/>
        </p:nvSpPr>
        <p:spPr>
          <a:xfrm>
            <a:off x="1539465" y="1408570"/>
            <a:ext cx="585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89010C5-8156-4397-9CDD-EC3634B21122}"/>
              </a:ext>
            </a:extLst>
          </p:cNvPr>
          <p:cNvSpPr txBox="1"/>
          <p:nvPr/>
        </p:nvSpPr>
        <p:spPr>
          <a:xfrm>
            <a:off x="6148526" y="125208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Blog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508344E-A6E2-488C-9B8C-54BF6F6D2564}"/>
              </a:ext>
            </a:extLst>
          </p:cNvPr>
          <p:cNvSpPr/>
          <p:nvPr/>
        </p:nvSpPr>
        <p:spPr>
          <a:xfrm>
            <a:off x="3614360" y="2757597"/>
            <a:ext cx="1587484" cy="1587484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Before Purchase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5646D2C-F0C4-4381-ABAF-33572F8DA7D6}"/>
              </a:ext>
            </a:extLst>
          </p:cNvPr>
          <p:cNvSpPr/>
          <p:nvPr/>
        </p:nvSpPr>
        <p:spPr>
          <a:xfrm>
            <a:off x="6892011" y="2757597"/>
            <a:ext cx="1587484" cy="1587484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Purchase</a:t>
            </a:r>
          </a:p>
        </p:txBody>
      </p:sp>
    </p:spTree>
    <p:extLst>
      <p:ext uri="{BB962C8B-B14F-4D97-AF65-F5344CB8AC3E}">
        <p14:creationId xmlns:p14="http://schemas.microsoft.com/office/powerpoint/2010/main" val="11688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ABFE177-ADAF-4D6B-9295-034D3A23CDAB}"/>
              </a:ext>
            </a:extLst>
          </p:cNvPr>
          <p:cNvSpPr>
            <a:spLocks/>
          </p:cNvSpPr>
          <p:nvPr/>
        </p:nvSpPr>
        <p:spPr bwMode="auto">
          <a:xfrm rot="10800000">
            <a:off x="6207262" y="1317825"/>
            <a:ext cx="1971543" cy="1791808"/>
          </a:xfrm>
          <a:custGeom>
            <a:avLst/>
            <a:gdLst>
              <a:gd name="connsiteX0" fmla="*/ 465871 w 1971543"/>
              <a:gd name="connsiteY0" fmla="*/ 1791768 h 1791808"/>
              <a:gd name="connsiteX1" fmla="*/ 0 w 1971543"/>
              <a:gd name="connsiteY1" fmla="*/ 1740413 h 1791808"/>
              <a:gd name="connsiteX2" fmla="*/ 263815 w 1971543"/>
              <a:gd name="connsiteY2" fmla="*/ 523649 h 1791808"/>
              <a:gd name="connsiteX3" fmla="*/ 1366224 w 1971543"/>
              <a:gd name="connsiteY3" fmla="*/ 29942 h 1791808"/>
              <a:gd name="connsiteX4" fmla="*/ 1381249 w 1971543"/>
              <a:gd name="connsiteY4" fmla="*/ 0 h 1791808"/>
              <a:gd name="connsiteX5" fmla="*/ 1392006 w 1971543"/>
              <a:gd name="connsiteY5" fmla="*/ 74299 h 1791808"/>
              <a:gd name="connsiteX6" fmla="*/ 1895997 w 1971543"/>
              <a:gd name="connsiteY6" fmla="*/ 1148147 h 1791808"/>
              <a:gd name="connsiteX7" fmla="*/ 1971543 w 1971543"/>
              <a:gd name="connsiteY7" fmla="*/ 1227094 h 1791808"/>
              <a:gd name="connsiteX8" fmla="*/ 1908977 w 1971543"/>
              <a:gd name="connsiteY8" fmla="*/ 1283287 h 1791808"/>
              <a:gd name="connsiteX9" fmla="*/ 465871 w 1971543"/>
              <a:gd name="connsiteY9" fmla="*/ 1791768 h 179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1543" h="1791808">
                <a:moveTo>
                  <a:pt x="465871" y="1791768"/>
                </a:moveTo>
                <a:cubicBezTo>
                  <a:pt x="309462" y="1790762"/>
                  <a:pt x="153053" y="1773643"/>
                  <a:pt x="0" y="1740413"/>
                </a:cubicBezTo>
                <a:lnTo>
                  <a:pt x="263815" y="523649"/>
                </a:lnTo>
                <a:cubicBezTo>
                  <a:pt x="710512" y="620465"/>
                  <a:pt x="1152334" y="407946"/>
                  <a:pt x="1366224" y="29942"/>
                </a:cubicBezTo>
                <a:lnTo>
                  <a:pt x="1381249" y="0"/>
                </a:lnTo>
                <a:lnTo>
                  <a:pt x="1392006" y="74299"/>
                </a:lnTo>
                <a:cubicBezTo>
                  <a:pt x="1461616" y="471303"/>
                  <a:pt x="1636087" y="842036"/>
                  <a:pt x="1895997" y="1148147"/>
                </a:cubicBezTo>
                <a:lnTo>
                  <a:pt x="1971543" y="1227094"/>
                </a:lnTo>
                <a:lnTo>
                  <a:pt x="1908977" y="1283287"/>
                </a:lnTo>
                <a:cubicBezTo>
                  <a:pt x="1515718" y="1603946"/>
                  <a:pt x="1012862" y="1794999"/>
                  <a:pt x="465871" y="1791768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Customer Journey – Slide Template</a:t>
            </a: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99E6347-0AAE-4F3B-B9C9-00A2B32A235A}"/>
              </a:ext>
            </a:extLst>
          </p:cNvPr>
          <p:cNvSpPr>
            <a:spLocks/>
          </p:cNvSpPr>
          <p:nvPr/>
        </p:nvSpPr>
        <p:spPr bwMode="auto">
          <a:xfrm rot="10800000">
            <a:off x="7734190" y="1369219"/>
            <a:ext cx="2194040" cy="2038350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7310 w 12005"/>
              <a:gd name="connsiteY2" fmla="*/ 0 h 12144"/>
              <a:gd name="connsiteX3" fmla="*/ 12005 w 12005"/>
              <a:gd name="connsiteY3" fmla="*/ 4894 h 12144"/>
              <a:gd name="connsiteX4" fmla="*/ 11125 w 12005"/>
              <a:gd name="connsiteY4" fmla="*/ 9179 h 12144"/>
              <a:gd name="connsiteX5" fmla="*/ 10434 w 12005"/>
              <a:gd name="connsiteY5" fmla="*/ 12144 h 12144"/>
              <a:gd name="connsiteX0" fmla="*/ 10434 w 13085"/>
              <a:gd name="connsiteY0" fmla="*/ 12144 h 12144"/>
              <a:gd name="connsiteX1" fmla="*/ 0 w 13085"/>
              <a:gd name="connsiteY1" fmla="*/ 1269 h 12144"/>
              <a:gd name="connsiteX2" fmla="*/ 7310 w 13085"/>
              <a:gd name="connsiteY2" fmla="*/ 0 h 12144"/>
              <a:gd name="connsiteX3" fmla="*/ 12005 w 13085"/>
              <a:gd name="connsiteY3" fmla="*/ 4894 h 12144"/>
              <a:gd name="connsiteX4" fmla="*/ 13085 w 13085"/>
              <a:gd name="connsiteY4" fmla="*/ 9406 h 12144"/>
              <a:gd name="connsiteX5" fmla="*/ 10434 w 13085"/>
              <a:gd name="connsiteY5" fmla="*/ 12144 h 1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5" h="12144">
                <a:moveTo>
                  <a:pt x="10434" y="12144"/>
                </a:moveTo>
                <a:cubicBezTo>
                  <a:pt x="5066" y="10981"/>
                  <a:pt x="940" y="6680"/>
                  <a:pt x="0" y="1269"/>
                </a:cubicBezTo>
                <a:lnTo>
                  <a:pt x="7310" y="0"/>
                </a:lnTo>
                <a:cubicBezTo>
                  <a:pt x="7733" y="2435"/>
                  <a:pt x="9590" y="4370"/>
                  <a:pt x="12005" y="4894"/>
                </a:cubicBezTo>
                <a:lnTo>
                  <a:pt x="13085" y="9406"/>
                </a:lnTo>
                <a:lnTo>
                  <a:pt x="10434" y="1214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8">
            <a:extLst>
              <a:ext uri="{FF2B5EF4-FFF2-40B4-BE49-F238E27FC236}">
                <a16:creationId xmlns:a16="http://schemas.microsoft.com/office/drawing/2014/main" id="{F9B9D2FC-91D5-4487-BDDC-DE9DD4643054}"/>
              </a:ext>
            </a:extLst>
          </p:cNvPr>
          <p:cNvSpPr>
            <a:spLocks/>
          </p:cNvSpPr>
          <p:nvPr/>
        </p:nvSpPr>
        <p:spPr bwMode="auto">
          <a:xfrm rot="10800000">
            <a:off x="8237541" y="3014720"/>
            <a:ext cx="1725415" cy="2486762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10281 w 10281"/>
              <a:gd name="connsiteY2" fmla="*/ 6297 h 13756"/>
              <a:gd name="connsiteX3" fmla="*/ 7510 w 10281"/>
              <a:gd name="connsiteY3" fmla="*/ 12487 h 13756"/>
              <a:gd name="connsiteX4" fmla="*/ 3291 w 10281"/>
              <a:gd name="connsiteY4" fmla="*/ 13231 h 13756"/>
              <a:gd name="connsiteX5" fmla="*/ 200 w 10281"/>
              <a:gd name="connsiteY5" fmla="*/ 13756 h 13756"/>
              <a:gd name="connsiteX0" fmla="*/ 200 w 10281"/>
              <a:gd name="connsiteY0" fmla="*/ 13756 h 14820"/>
              <a:gd name="connsiteX1" fmla="*/ 6358 w 10281"/>
              <a:gd name="connsiteY1" fmla="*/ 0 h 14820"/>
              <a:gd name="connsiteX2" fmla="*/ 10281 w 10281"/>
              <a:gd name="connsiteY2" fmla="*/ 6297 h 14820"/>
              <a:gd name="connsiteX3" fmla="*/ 7510 w 10281"/>
              <a:gd name="connsiteY3" fmla="*/ 12487 h 14820"/>
              <a:gd name="connsiteX4" fmla="*/ 3717 w 10281"/>
              <a:gd name="connsiteY4" fmla="*/ 14820 h 14820"/>
              <a:gd name="connsiteX5" fmla="*/ 200 w 10281"/>
              <a:gd name="connsiteY5" fmla="*/ 13756 h 1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4820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3717" y="14820"/>
                </a:lnTo>
                <a:lnTo>
                  <a:pt x="200" y="1375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A3291315-E265-4D64-A187-C0B928FB7BDB}"/>
              </a:ext>
            </a:extLst>
          </p:cNvPr>
          <p:cNvSpPr>
            <a:spLocks/>
          </p:cNvSpPr>
          <p:nvPr/>
        </p:nvSpPr>
        <p:spPr bwMode="auto">
          <a:xfrm rot="10800000">
            <a:off x="6369055" y="4404520"/>
            <a:ext cx="2527300" cy="143935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7104 w 10000"/>
              <a:gd name="connsiteY2" fmla="*/ 9085 h 9085"/>
              <a:gd name="connsiteX3" fmla="*/ 2605 w 10000"/>
              <a:gd name="connsiteY3" fmla="*/ 8830 h 9085"/>
              <a:gd name="connsiteX4" fmla="*/ 1112 w 10000"/>
              <a:gd name="connsiteY4" fmla="*/ 4992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7104 w 10000"/>
              <a:gd name="connsiteY2" fmla="*/ 10000 h 10000"/>
              <a:gd name="connsiteX3" fmla="*/ 2605 w 10000"/>
              <a:gd name="connsiteY3" fmla="*/ 9719 h 10000"/>
              <a:gd name="connsiteX4" fmla="*/ 226 w 10000"/>
              <a:gd name="connsiteY4" fmla="*/ 6653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226" y="6653"/>
                </a:lnTo>
                <a:cubicBezTo>
                  <a:pt x="151" y="5228"/>
                  <a:pt x="75" y="3804"/>
                  <a:pt x="0" y="2379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D7956A-BEE5-44A7-B447-4C863E95DB0B}"/>
              </a:ext>
            </a:extLst>
          </p:cNvPr>
          <p:cNvSpPr txBox="1"/>
          <p:nvPr/>
        </p:nvSpPr>
        <p:spPr>
          <a:xfrm>
            <a:off x="7206937" y="5037723"/>
            <a:ext cx="957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Purchase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EC73FC-3598-4097-870E-79D08402DE11}"/>
              </a:ext>
            </a:extLst>
          </p:cNvPr>
          <p:cNvSpPr txBox="1"/>
          <p:nvPr/>
        </p:nvSpPr>
        <p:spPr>
          <a:xfrm>
            <a:off x="8785008" y="4085194"/>
            <a:ext cx="782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Repeat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11CDECE-D96A-47DF-B707-DB1523207860}"/>
              </a:ext>
            </a:extLst>
          </p:cNvPr>
          <p:cNvSpPr txBox="1"/>
          <p:nvPr/>
        </p:nvSpPr>
        <p:spPr>
          <a:xfrm>
            <a:off x="8394121" y="2278223"/>
            <a:ext cx="794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Loyalty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00D438-5006-4AE1-BCCE-7C58377E48AC}"/>
              </a:ext>
            </a:extLst>
          </p:cNvPr>
          <p:cNvSpPr txBox="1"/>
          <p:nvPr/>
        </p:nvSpPr>
        <p:spPr>
          <a:xfrm>
            <a:off x="6565310" y="1946791"/>
            <a:ext cx="997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Advocacy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AA0642E-61E5-4456-9D24-AEE3BE6A8B8C}"/>
              </a:ext>
            </a:extLst>
          </p:cNvPr>
          <p:cNvSpPr>
            <a:spLocks/>
          </p:cNvSpPr>
          <p:nvPr/>
        </p:nvSpPr>
        <p:spPr bwMode="auto">
          <a:xfrm rot="10800000">
            <a:off x="5016501" y="1733550"/>
            <a:ext cx="2084393" cy="3679032"/>
          </a:xfrm>
          <a:custGeom>
            <a:avLst/>
            <a:gdLst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732284 w 2084393"/>
              <a:gd name="connsiteY5" fmla="*/ 0 h 3679032"/>
              <a:gd name="connsiteX6" fmla="*/ 1665685 w 2084393"/>
              <a:gd name="connsiteY6" fmla="*/ 1844675 h 3679032"/>
              <a:gd name="connsiteX7" fmla="*/ 1664520 w 2084393"/>
              <a:gd name="connsiteY7" fmla="*/ 1844668 h 3679032"/>
              <a:gd name="connsiteX8" fmla="*/ 1670939 w 2084393"/>
              <a:gd name="connsiteY8" fmla="*/ 1963640 h 3679032"/>
              <a:gd name="connsiteX9" fmla="*/ 2084393 w 2084393"/>
              <a:gd name="connsiteY9" fmla="*/ 2671778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419106 w 2084393"/>
              <a:gd name="connsiteY5" fmla="*/ 421482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200031 w 2084393"/>
              <a:gd name="connsiteY5" fmla="*/ 283370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93" h="3679032">
                <a:moveTo>
                  <a:pt x="1352109" y="3679032"/>
                </a:moveTo>
                <a:cubicBezTo>
                  <a:pt x="761850" y="3250420"/>
                  <a:pt x="414343" y="2563702"/>
                  <a:pt x="418708" y="1834357"/>
                </a:cubicBezTo>
                <a:lnTo>
                  <a:pt x="419872" y="1834364"/>
                </a:lnTo>
                <a:lnTo>
                  <a:pt x="413454" y="1715392"/>
                </a:lnTo>
                <a:cubicBezTo>
                  <a:pt x="381225" y="1433905"/>
                  <a:pt x="232385" y="1176123"/>
                  <a:pt x="0" y="1007255"/>
                </a:cubicBezTo>
                <a:lnTo>
                  <a:pt x="200031" y="283370"/>
                </a:lnTo>
                <a:lnTo>
                  <a:pt x="732284" y="0"/>
                </a:lnTo>
                <a:cubicBezTo>
                  <a:pt x="1322543" y="428612"/>
                  <a:pt x="1670050" y="1115330"/>
                  <a:pt x="1665685" y="1844675"/>
                </a:cubicBezTo>
                <a:lnTo>
                  <a:pt x="1664520" y="1844668"/>
                </a:lnTo>
                <a:lnTo>
                  <a:pt x="1670939" y="1963640"/>
                </a:lnTo>
                <a:cubicBezTo>
                  <a:pt x="1703168" y="2245128"/>
                  <a:pt x="1852008" y="2502909"/>
                  <a:pt x="2084393" y="2671778"/>
                </a:cubicBezTo>
                <a:lnTo>
                  <a:pt x="1352109" y="3679032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256615-8479-4174-BA58-935A9D4C806E}"/>
              </a:ext>
            </a:extLst>
          </p:cNvPr>
          <p:cNvSpPr txBox="1"/>
          <p:nvPr/>
        </p:nvSpPr>
        <p:spPr>
          <a:xfrm>
            <a:off x="5568094" y="3330427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Decision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6F46BCF4-336A-4082-8633-75A20F13E9FF}"/>
              </a:ext>
            </a:extLst>
          </p:cNvPr>
          <p:cNvSpPr>
            <a:spLocks/>
          </p:cNvSpPr>
          <p:nvPr/>
        </p:nvSpPr>
        <p:spPr bwMode="auto">
          <a:xfrm>
            <a:off x="3221038" y="1302253"/>
            <a:ext cx="2527300" cy="143935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8756 w 10000"/>
              <a:gd name="connsiteY2" fmla="*/ 5488 h 9085"/>
              <a:gd name="connsiteX3" fmla="*/ 7104 w 10000"/>
              <a:gd name="connsiteY3" fmla="*/ 9085 h 9085"/>
              <a:gd name="connsiteX4" fmla="*/ 2605 w 10000"/>
              <a:gd name="connsiteY4" fmla="*/ 8830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9359 w 10000"/>
              <a:gd name="connsiteY2" fmla="*/ 6901 h 10000"/>
              <a:gd name="connsiteX3" fmla="*/ 7104 w 10000"/>
              <a:gd name="connsiteY3" fmla="*/ 10000 h 10000"/>
              <a:gd name="connsiteX4" fmla="*/ 2605 w 10000"/>
              <a:gd name="connsiteY4" fmla="*/ 9719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cubicBezTo>
                  <a:pt x="9786" y="4302"/>
                  <a:pt x="9573" y="5602"/>
                  <a:pt x="9359" y="6901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0" y="2379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B52C8C-109C-4984-BE2F-C4EBDF2A49E1}"/>
              </a:ext>
            </a:extLst>
          </p:cNvPr>
          <p:cNvSpPr txBox="1"/>
          <p:nvPr/>
        </p:nvSpPr>
        <p:spPr>
          <a:xfrm>
            <a:off x="3893066" y="1772999"/>
            <a:ext cx="1075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Evaluation</a:t>
            </a: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5448C8C3-0804-49ED-87FB-50C5A83E1D93}"/>
              </a:ext>
            </a:extLst>
          </p:cNvPr>
          <p:cNvSpPr>
            <a:spLocks/>
          </p:cNvSpPr>
          <p:nvPr/>
        </p:nvSpPr>
        <p:spPr bwMode="auto">
          <a:xfrm>
            <a:off x="2154436" y="1644650"/>
            <a:ext cx="1725415" cy="2308225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8020 w 10281"/>
              <a:gd name="connsiteY2" fmla="*/ 2687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9325 w 10281"/>
              <a:gd name="connsiteY2" fmla="*/ 1949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3756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9325" y="1949"/>
                </a:ln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200" y="1375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CF100F-EF4C-47EC-B506-736EC1152912}"/>
              </a:ext>
            </a:extLst>
          </p:cNvPr>
          <p:cNvSpPr txBox="1"/>
          <p:nvPr/>
        </p:nvSpPr>
        <p:spPr>
          <a:xfrm>
            <a:off x="2205550" y="2811696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Consideration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1BF80805-44B1-4E2D-BBEF-F3F87854C7E1}"/>
              </a:ext>
            </a:extLst>
          </p:cNvPr>
          <p:cNvSpPr>
            <a:spLocks/>
          </p:cNvSpPr>
          <p:nvPr/>
        </p:nvSpPr>
        <p:spPr bwMode="auto">
          <a:xfrm>
            <a:off x="2189163" y="3609991"/>
            <a:ext cx="2012950" cy="2166922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3049 w 12005"/>
              <a:gd name="connsiteY2" fmla="*/ 738 h 12144"/>
              <a:gd name="connsiteX3" fmla="*/ 7310 w 12005"/>
              <a:gd name="connsiteY3" fmla="*/ 0 h 12144"/>
              <a:gd name="connsiteX4" fmla="*/ 12005 w 12005"/>
              <a:gd name="connsiteY4" fmla="*/ 4894 h 12144"/>
              <a:gd name="connsiteX5" fmla="*/ 10434 w 12005"/>
              <a:gd name="connsiteY5" fmla="*/ 12144 h 12144"/>
              <a:gd name="connsiteX0" fmla="*/ 10434 w 12005"/>
              <a:gd name="connsiteY0" fmla="*/ 12910 h 12910"/>
              <a:gd name="connsiteX1" fmla="*/ 0 w 12005"/>
              <a:gd name="connsiteY1" fmla="*/ 2035 h 12910"/>
              <a:gd name="connsiteX2" fmla="*/ 2850 w 12005"/>
              <a:gd name="connsiteY2" fmla="*/ 0 h 12910"/>
              <a:gd name="connsiteX3" fmla="*/ 7310 w 12005"/>
              <a:gd name="connsiteY3" fmla="*/ 766 h 12910"/>
              <a:gd name="connsiteX4" fmla="*/ 12005 w 12005"/>
              <a:gd name="connsiteY4" fmla="*/ 5660 h 12910"/>
              <a:gd name="connsiteX5" fmla="*/ 10434 w 12005"/>
              <a:gd name="connsiteY5" fmla="*/ 12910 h 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" h="12910">
                <a:moveTo>
                  <a:pt x="10434" y="12910"/>
                </a:moveTo>
                <a:cubicBezTo>
                  <a:pt x="5066" y="11747"/>
                  <a:pt x="940" y="7446"/>
                  <a:pt x="0" y="2035"/>
                </a:cubicBezTo>
                <a:lnTo>
                  <a:pt x="2850" y="0"/>
                </a:lnTo>
                <a:lnTo>
                  <a:pt x="7310" y="766"/>
                </a:lnTo>
                <a:cubicBezTo>
                  <a:pt x="7733" y="3201"/>
                  <a:pt x="9590" y="5136"/>
                  <a:pt x="12005" y="5660"/>
                </a:cubicBezTo>
                <a:lnTo>
                  <a:pt x="10434" y="1291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20D4F1-BF71-4965-A674-E6A716955B10}"/>
              </a:ext>
            </a:extLst>
          </p:cNvPr>
          <p:cNvSpPr txBox="1"/>
          <p:nvPr/>
        </p:nvSpPr>
        <p:spPr>
          <a:xfrm>
            <a:off x="2684409" y="4391581"/>
            <a:ext cx="842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Interest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6C0A881-A282-4AB5-ABEF-7EF7A782459D}"/>
              </a:ext>
            </a:extLst>
          </p:cNvPr>
          <p:cNvSpPr>
            <a:spLocks/>
          </p:cNvSpPr>
          <p:nvPr/>
        </p:nvSpPr>
        <p:spPr bwMode="auto">
          <a:xfrm>
            <a:off x="3814762" y="4036496"/>
            <a:ext cx="2095369" cy="1791811"/>
          </a:xfrm>
          <a:custGeom>
            <a:avLst/>
            <a:gdLst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263815 w 1971544"/>
              <a:gd name="connsiteY7" fmla="*/ 523651 h 1791811"/>
              <a:gd name="connsiteX8" fmla="*/ 1366224 w 1971544"/>
              <a:gd name="connsiteY8" fmla="*/ 29944 h 1791811"/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109537 w 1971544"/>
              <a:gd name="connsiteY7" fmla="*/ 1235592 h 1791811"/>
              <a:gd name="connsiteX8" fmla="*/ 263815 w 1971544"/>
              <a:gd name="connsiteY8" fmla="*/ 523651 h 1791811"/>
              <a:gd name="connsiteX9" fmla="*/ 1366224 w 1971544"/>
              <a:gd name="connsiteY9" fmla="*/ 29944 h 1791811"/>
              <a:gd name="connsiteX10" fmla="*/ 1381250 w 1971544"/>
              <a:gd name="connsiteY10" fmla="*/ 0 h 1791811"/>
              <a:gd name="connsiteX0" fmla="*/ 1505075 w 2095369"/>
              <a:gd name="connsiteY0" fmla="*/ 0 h 1791811"/>
              <a:gd name="connsiteX1" fmla="*/ 1515832 w 2095369"/>
              <a:gd name="connsiteY1" fmla="*/ 74302 h 1791811"/>
              <a:gd name="connsiteX2" fmla="*/ 2019823 w 2095369"/>
              <a:gd name="connsiteY2" fmla="*/ 1148149 h 1791811"/>
              <a:gd name="connsiteX3" fmla="*/ 2095369 w 2095369"/>
              <a:gd name="connsiteY3" fmla="*/ 1227096 h 1791811"/>
              <a:gd name="connsiteX4" fmla="*/ 2032802 w 2095369"/>
              <a:gd name="connsiteY4" fmla="*/ 1283289 h 1791811"/>
              <a:gd name="connsiteX5" fmla="*/ 589696 w 2095369"/>
              <a:gd name="connsiteY5" fmla="*/ 1791771 h 1791811"/>
              <a:gd name="connsiteX6" fmla="*/ 123825 w 2095369"/>
              <a:gd name="connsiteY6" fmla="*/ 1740415 h 1791811"/>
              <a:gd name="connsiteX7" fmla="*/ 0 w 2095369"/>
              <a:gd name="connsiteY7" fmla="*/ 1173679 h 1791811"/>
              <a:gd name="connsiteX8" fmla="*/ 387640 w 2095369"/>
              <a:gd name="connsiteY8" fmla="*/ 523651 h 1791811"/>
              <a:gd name="connsiteX9" fmla="*/ 1490049 w 2095369"/>
              <a:gd name="connsiteY9" fmla="*/ 29944 h 1791811"/>
              <a:gd name="connsiteX10" fmla="*/ 1505075 w 2095369"/>
              <a:gd name="connsiteY10" fmla="*/ 0 h 17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5369" h="1791811">
                <a:moveTo>
                  <a:pt x="1505075" y="0"/>
                </a:moveTo>
                <a:lnTo>
                  <a:pt x="1515832" y="74302"/>
                </a:lnTo>
                <a:cubicBezTo>
                  <a:pt x="1585442" y="471305"/>
                  <a:pt x="1759913" y="842038"/>
                  <a:pt x="2019823" y="1148149"/>
                </a:cubicBezTo>
                <a:lnTo>
                  <a:pt x="2095369" y="1227096"/>
                </a:lnTo>
                <a:lnTo>
                  <a:pt x="2032802" y="1283289"/>
                </a:lnTo>
                <a:cubicBezTo>
                  <a:pt x="1639543" y="1603949"/>
                  <a:pt x="1136687" y="1795001"/>
                  <a:pt x="589696" y="1791771"/>
                </a:cubicBezTo>
                <a:cubicBezTo>
                  <a:pt x="433287" y="1790764"/>
                  <a:pt x="276878" y="1773645"/>
                  <a:pt x="123825" y="1740415"/>
                </a:cubicBezTo>
                <a:lnTo>
                  <a:pt x="0" y="1173679"/>
                </a:lnTo>
                <a:lnTo>
                  <a:pt x="387640" y="523651"/>
                </a:lnTo>
                <a:cubicBezTo>
                  <a:pt x="834337" y="620467"/>
                  <a:pt x="1276159" y="407948"/>
                  <a:pt x="1490049" y="29944"/>
                </a:cubicBezTo>
                <a:lnTo>
                  <a:pt x="150507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4BCB511-9A06-4806-B754-8FF0818C98D9}"/>
              </a:ext>
            </a:extLst>
          </p:cNvPr>
          <p:cNvSpPr txBox="1"/>
          <p:nvPr/>
        </p:nvSpPr>
        <p:spPr>
          <a:xfrm>
            <a:off x="4202113" y="5037723"/>
            <a:ext cx="11115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dirty="0"/>
              <a:t>Awareness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AFB659-3BAC-496D-9487-360D4D8BD27B}"/>
              </a:ext>
            </a:extLst>
          </p:cNvPr>
          <p:cNvSpPr txBox="1"/>
          <p:nvPr/>
        </p:nvSpPr>
        <p:spPr>
          <a:xfrm>
            <a:off x="4659203" y="5760879"/>
            <a:ext cx="1010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Advertising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C35230-C3BA-4972-A2E9-D2D5AC3C2E9A}"/>
              </a:ext>
            </a:extLst>
          </p:cNvPr>
          <p:cNvSpPr txBox="1"/>
          <p:nvPr/>
        </p:nvSpPr>
        <p:spPr>
          <a:xfrm>
            <a:off x="4199310" y="5937318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A5EC2E-4D89-485B-93DF-F50CB5125794}"/>
              </a:ext>
            </a:extLst>
          </p:cNvPr>
          <p:cNvSpPr txBox="1"/>
          <p:nvPr/>
        </p:nvSpPr>
        <p:spPr>
          <a:xfrm>
            <a:off x="3536506" y="5859350"/>
            <a:ext cx="470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479E4D6-73AD-40FE-A001-E2FD71F60AC7}"/>
              </a:ext>
            </a:extLst>
          </p:cNvPr>
          <p:cNvSpPr txBox="1"/>
          <p:nvPr/>
        </p:nvSpPr>
        <p:spPr>
          <a:xfrm>
            <a:off x="2584767" y="5606991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3B866E-0AEC-4F39-9EE1-E126C9A6096A}"/>
              </a:ext>
            </a:extLst>
          </p:cNvPr>
          <p:cNvSpPr txBox="1"/>
          <p:nvPr/>
        </p:nvSpPr>
        <p:spPr>
          <a:xfrm>
            <a:off x="1544602" y="4867551"/>
            <a:ext cx="1112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Social Media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E99A87-90FD-48F3-861A-99146E588B84}"/>
              </a:ext>
            </a:extLst>
          </p:cNvPr>
          <p:cNvSpPr txBox="1"/>
          <p:nvPr/>
        </p:nvSpPr>
        <p:spPr>
          <a:xfrm>
            <a:off x="617672" y="3429000"/>
            <a:ext cx="137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 Marketing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ABA7CAB-B419-4329-BA1A-9BFC389EF80E}"/>
              </a:ext>
            </a:extLst>
          </p:cNvPr>
          <p:cNvSpPr txBox="1"/>
          <p:nvPr/>
        </p:nvSpPr>
        <p:spPr>
          <a:xfrm>
            <a:off x="1125291" y="2695315"/>
            <a:ext cx="782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Website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DA00D44-ADD9-4960-8020-8AE9A0B5C572}"/>
              </a:ext>
            </a:extLst>
          </p:cNvPr>
          <p:cNvSpPr txBox="1"/>
          <p:nvPr/>
        </p:nvSpPr>
        <p:spPr>
          <a:xfrm>
            <a:off x="1420520" y="1862593"/>
            <a:ext cx="1109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Special Offer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89DC75-EE4C-41CF-BC44-CB5B2F5FFF0C}"/>
              </a:ext>
            </a:extLst>
          </p:cNvPr>
          <p:cNvSpPr txBox="1"/>
          <p:nvPr/>
        </p:nvSpPr>
        <p:spPr>
          <a:xfrm>
            <a:off x="2616899" y="1074787"/>
            <a:ext cx="777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Reviews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65E0FD-9732-4FD1-A1DD-5A65FF8F8346}"/>
              </a:ext>
            </a:extLst>
          </p:cNvPr>
          <p:cNvSpPr txBox="1"/>
          <p:nvPr/>
        </p:nvSpPr>
        <p:spPr>
          <a:xfrm>
            <a:off x="3507780" y="881093"/>
            <a:ext cx="1305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Product Demos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559702B-997F-485F-8664-366F828124AC}"/>
              </a:ext>
            </a:extLst>
          </p:cNvPr>
          <p:cNvSpPr txBox="1"/>
          <p:nvPr/>
        </p:nvSpPr>
        <p:spPr>
          <a:xfrm>
            <a:off x="4921476" y="970458"/>
            <a:ext cx="1347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Comparison Websites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BF38FD1-4C99-4621-B5E7-C2FC48ED440A}"/>
              </a:ext>
            </a:extLst>
          </p:cNvPr>
          <p:cNvSpPr txBox="1"/>
          <p:nvPr/>
        </p:nvSpPr>
        <p:spPr>
          <a:xfrm>
            <a:off x="5632490" y="5227008"/>
            <a:ext cx="957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Decision Makers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E0BFC4-8487-482B-8F04-F8B9036F8011}"/>
              </a:ext>
            </a:extLst>
          </p:cNvPr>
          <p:cNvSpPr txBox="1"/>
          <p:nvPr/>
        </p:nvSpPr>
        <p:spPr>
          <a:xfrm>
            <a:off x="6098478" y="5963276"/>
            <a:ext cx="1412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Sales Techniques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FF48A89-E122-43D8-9F54-0F78501EC8C0}"/>
              </a:ext>
            </a:extLst>
          </p:cNvPr>
          <p:cNvSpPr txBox="1"/>
          <p:nvPr/>
        </p:nvSpPr>
        <p:spPr>
          <a:xfrm>
            <a:off x="7461160" y="5908912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Payment Options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BFA743A-21F3-4AA9-913E-159AA0643B7F}"/>
              </a:ext>
            </a:extLst>
          </p:cNvPr>
          <p:cNvSpPr txBox="1"/>
          <p:nvPr/>
        </p:nvSpPr>
        <p:spPr>
          <a:xfrm>
            <a:off x="8591638" y="5573128"/>
            <a:ext cx="1676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Prospect Conversion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7B40050-ED0F-429B-B846-6D1062044E59}"/>
              </a:ext>
            </a:extLst>
          </p:cNvPr>
          <p:cNvSpPr txBox="1"/>
          <p:nvPr/>
        </p:nvSpPr>
        <p:spPr>
          <a:xfrm>
            <a:off x="9995326" y="50685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590668-D486-4DCF-89F1-24F9C1087C41}"/>
              </a:ext>
            </a:extLst>
          </p:cNvPr>
          <p:cNvSpPr txBox="1"/>
          <p:nvPr/>
        </p:nvSpPr>
        <p:spPr>
          <a:xfrm>
            <a:off x="9895003" y="4160247"/>
            <a:ext cx="1458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After Sale Service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975BBF-AFBA-4FEF-8E1F-B8688E63EFEA}"/>
              </a:ext>
            </a:extLst>
          </p:cNvPr>
          <p:cNvSpPr txBox="1"/>
          <p:nvPr/>
        </p:nvSpPr>
        <p:spPr>
          <a:xfrm>
            <a:off x="10008547" y="2503919"/>
            <a:ext cx="1434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Loyalty Programs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2125E97-3CEF-48AB-A2EB-BED02A5E208F}"/>
              </a:ext>
            </a:extLst>
          </p:cNvPr>
          <p:cNvSpPr txBox="1"/>
          <p:nvPr/>
        </p:nvSpPr>
        <p:spPr>
          <a:xfrm>
            <a:off x="9293108" y="1619110"/>
            <a:ext cx="2060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 Development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76BC88-6EA0-4994-AE71-42559CCFF287}"/>
              </a:ext>
            </a:extLst>
          </p:cNvPr>
          <p:cNvSpPr txBox="1"/>
          <p:nvPr/>
        </p:nvSpPr>
        <p:spPr>
          <a:xfrm>
            <a:off x="8546411" y="978068"/>
            <a:ext cx="1233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Endorsements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EEB025D-FA14-4B1F-9ED6-B43F2549741F}"/>
              </a:ext>
            </a:extLst>
          </p:cNvPr>
          <p:cNvSpPr txBox="1"/>
          <p:nvPr/>
        </p:nvSpPr>
        <p:spPr>
          <a:xfrm>
            <a:off x="6390174" y="905852"/>
            <a:ext cx="1788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Evangelism Marketing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55B0458-D975-4B16-A0DA-AF4B0B2EC0E7}"/>
              </a:ext>
            </a:extLst>
          </p:cNvPr>
          <p:cNvSpPr txBox="1"/>
          <p:nvPr/>
        </p:nvSpPr>
        <p:spPr>
          <a:xfrm>
            <a:off x="4444926" y="6013238"/>
            <a:ext cx="1293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Radio, TV, Print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D613D6D-8CD0-42BE-A81A-0566B3A8B83B}"/>
              </a:ext>
            </a:extLst>
          </p:cNvPr>
          <p:cNvSpPr txBox="1"/>
          <p:nvPr/>
        </p:nvSpPr>
        <p:spPr>
          <a:xfrm>
            <a:off x="2209880" y="5996880"/>
            <a:ext cx="1314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Word of Mouth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D89CBB-A04B-413B-91F1-3A32242790BC}"/>
              </a:ext>
            </a:extLst>
          </p:cNvPr>
          <p:cNvSpPr txBox="1"/>
          <p:nvPr/>
        </p:nvSpPr>
        <p:spPr>
          <a:xfrm>
            <a:off x="1539465" y="1408570"/>
            <a:ext cx="585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89010C5-8156-4397-9CDD-EC3634B21122}"/>
              </a:ext>
            </a:extLst>
          </p:cNvPr>
          <p:cNvSpPr txBox="1"/>
          <p:nvPr/>
        </p:nvSpPr>
        <p:spPr>
          <a:xfrm>
            <a:off x="6148526" y="125208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Blog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508344E-A6E2-488C-9B8C-54BF6F6D2564}"/>
              </a:ext>
            </a:extLst>
          </p:cNvPr>
          <p:cNvSpPr/>
          <p:nvPr/>
        </p:nvSpPr>
        <p:spPr>
          <a:xfrm>
            <a:off x="3614360" y="2757597"/>
            <a:ext cx="1587484" cy="1587484"/>
          </a:xfrm>
          <a:prstGeom prst="ellipse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chemeClr val="bg1">
                  <a:lumMod val="95000"/>
                  <a:alpha val="70000"/>
                </a:schemeClr>
              </a:gs>
              <a:gs pos="100000">
                <a:schemeClr val="bg2">
                  <a:alpha val="7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Before Purchase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5646D2C-F0C4-4381-ABAF-33572F8DA7D6}"/>
              </a:ext>
            </a:extLst>
          </p:cNvPr>
          <p:cNvSpPr/>
          <p:nvPr/>
        </p:nvSpPr>
        <p:spPr>
          <a:xfrm>
            <a:off x="6892011" y="2757597"/>
            <a:ext cx="1587484" cy="1587484"/>
          </a:xfrm>
          <a:prstGeom prst="ellipse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chemeClr val="bg1">
                  <a:lumMod val="95000"/>
                  <a:alpha val="70000"/>
                </a:schemeClr>
              </a:gs>
              <a:gs pos="100000">
                <a:schemeClr val="bg2">
                  <a:alpha val="7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Purchase</a:t>
            </a:r>
          </a:p>
        </p:txBody>
      </p:sp>
    </p:spTree>
    <p:extLst>
      <p:ext uri="{BB962C8B-B14F-4D97-AF65-F5344CB8AC3E}">
        <p14:creationId xmlns:p14="http://schemas.microsoft.com/office/powerpoint/2010/main" val="114885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8556</TotalTime>
  <Words>175</Words>
  <PresentationFormat>Widescreen</PresentationFormat>
  <Paragraphs>80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 Customer Journey – Slide Template</vt:lpstr>
      <vt:lpstr>The Customer Journey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Customer Journey</dc:title>
  <dc:creator>PresentationGO.com</dc:creator>
  <dc:description>© Copyright PresentationGO.com</dc:description>
  <dcterms:created xsi:type="dcterms:W3CDTF">2014-11-26T05:14:11Z</dcterms:created>
  <dcterms:modified xsi:type="dcterms:W3CDTF">2020-11-04T03:54:28Z</dcterms:modified>
  <cp:category>Charts &amp; Diagrams</cp:category>
</cp:coreProperties>
</file>