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5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GOSPA Planning Model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52B1CF-382E-DD2C-34C9-E3C160187CC3}"/>
              </a:ext>
            </a:extLst>
          </p:cNvPr>
          <p:cNvSpPr/>
          <p:nvPr/>
        </p:nvSpPr>
        <p:spPr>
          <a:xfrm>
            <a:off x="413200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894C444-50C4-E654-191D-B7D91458A43E}"/>
              </a:ext>
            </a:extLst>
          </p:cNvPr>
          <p:cNvSpPr/>
          <p:nvPr/>
        </p:nvSpPr>
        <p:spPr>
          <a:xfrm>
            <a:off x="386443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8B5477-3948-36D2-DE8E-1344A5D1CA58}"/>
              </a:ext>
            </a:extLst>
          </p:cNvPr>
          <p:cNvSpPr/>
          <p:nvPr/>
        </p:nvSpPr>
        <p:spPr>
          <a:xfrm>
            <a:off x="760438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5EF85-395F-D7FD-B926-FE42CBFA4A73}"/>
              </a:ext>
            </a:extLst>
          </p:cNvPr>
          <p:cNvSpPr/>
          <p:nvPr/>
        </p:nvSpPr>
        <p:spPr>
          <a:xfrm>
            <a:off x="386443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5142F6-0DA9-9A4A-B147-F1935D598C9B}"/>
              </a:ext>
            </a:extLst>
          </p:cNvPr>
          <p:cNvSpPr/>
          <p:nvPr/>
        </p:nvSpPr>
        <p:spPr>
          <a:xfrm>
            <a:off x="2130387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A40DC46-A1E7-0E77-ADF8-E7C23896966C}"/>
              </a:ext>
            </a:extLst>
          </p:cNvPr>
          <p:cNvSpPr/>
          <p:nvPr/>
        </p:nvSpPr>
        <p:spPr>
          <a:xfrm>
            <a:off x="2103629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B1C89D-4572-1FB2-450B-88CB2F7B7B0A}"/>
              </a:ext>
            </a:extLst>
          </p:cNvPr>
          <p:cNvSpPr/>
          <p:nvPr/>
        </p:nvSpPr>
        <p:spPr>
          <a:xfrm>
            <a:off x="2477624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5525FC-B79F-AF1D-36D3-C28607F8D488}"/>
              </a:ext>
            </a:extLst>
          </p:cNvPr>
          <p:cNvSpPr/>
          <p:nvPr/>
        </p:nvSpPr>
        <p:spPr>
          <a:xfrm>
            <a:off x="2103629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FBA2E7-7CA4-733A-C86F-6586FC1B6A06}"/>
              </a:ext>
            </a:extLst>
          </p:cNvPr>
          <p:cNvSpPr/>
          <p:nvPr/>
        </p:nvSpPr>
        <p:spPr>
          <a:xfrm>
            <a:off x="3847573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604272-5F1D-B2C9-FC40-BFCDC91CAFD1}"/>
              </a:ext>
            </a:extLst>
          </p:cNvPr>
          <p:cNvSpPr/>
          <p:nvPr/>
        </p:nvSpPr>
        <p:spPr>
          <a:xfrm>
            <a:off x="3820816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DF1525-BDF8-F011-33A0-3C32AFE6C7FC}"/>
              </a:ext>
            </a:extLst>
          </p:cNvPr>
          <p:cNvSpPr/>
          <p:nvPr/>
        </p:nvSpPr>
        <p:spPr>
          <a:xfrm>
            <a:off x="4194811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3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209F4B-F371-217D-63F4-809F057B86F0}"/>
              </a:ext>
            </a:extLst>
          </p:cNvPr>
          <p:cNvSpPr/>
          <p:nvPr/>
        </p:nvSpPr>
        <p:spPr>
          <a:xfrm>
            <a:off x="3820816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410D23-9897-9088-15CE-D643C77D327E}"/>
              </a:ext>
            </a:extLst>
          </p:cNvPr>
          <p:cNvSpPr/>
          <p:nvPr/>
        </p:nvSpPr>
        <p:spPr>
          <a:xfrm>
            <a:off x="5564760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76D2D79-E684-4D8D-30E2-9EA7D7C192AD}"/>
              </a:ext>
            </a:extLst>
          </p:cNvPr>
          <p:cNvSpPr/>
          <p:nvPr/>
        </p:nvSpPr>
        <p:spPr>
          <a:xfrm>
            <a:off x="5538002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03ECF44-F2DA-41FC-D9EA-4C4A5AAFC73B}"/>
              </a:ext>
            </a:extLst>
          </p:cNvPr>
          <p:cNvSpPr/>
          <p:nvPr/>
        </p:nvSpPr>
        <p:spPr>
          <a:xfrm>
            <a:off x="5911997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5C989D-68D2-4162-0EC8-DF4324F16AB0}"/>
              </a:ext>
            </a:extLst>
          </p:cNvPr>
          <p:cNvSpPr/>
          <p:nvPr/>
        </p:nvSpPr>
        <p:spPr>
          <a:xfrm>
            <a:off x="5538002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A732DDD-BDE6-DB78-DA48-A354EB9F0ABE}"/>
              </a:ext>
            </a:extLst>
          </p:cNvPr>
          <p:cNvSpPr/>
          <p:nvPr/>
        </p:nvSpPr>
        <p:spPr>
          <a:xfrm>
            <a:off x="7281945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35AEBED-2A0C-377D-38CE-52EC1E60CD4F}"/>
              </a:ext>
            </a:extLst>
          </p:cNvPr>
          <p:cNvSpPr/>
          <p:nvPr/>
        </p:nvSpPr>
        <p:spPr>
          <a:xfrm>
            <a:off x="7255187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806735-9645-AAFD-6938-79FCC85F8128}"/>
              </a:ext>
            </a:extLst>
          </p:cNvPr>
          <p:cNvSpPr/>
          <p:nvPr/>
        </p:nvSpPr>
        <p:spPr>
          <a:xfrm>
            <a:off x="7629182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BE0EDE-479D-763D-1D45-F690CD9E958A}"/>
              </a:ext>
            </a:extLst>
          </p:cNvPr>
          <p:cNvSpPr/>
          <p:nvPr/>
        </p:nvSpPr>
        <p:spPr>
          <a:xfrm>
            <a:off x="7255187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</a:t>
            </a:r>
          </a:p>
        </p:txBody>
      </p:sp>
      <p:pic>
        <p:nvPicPr>
          <p:cNvPr id="62" name="Graphic 61" descr="Inbox Check with solid fill">
            <a:extLst>
              <a:ext uri="{FF2B5EF4-FFF2-40B4-BE49-F238E27FC236}">
                <a16:creationId xmlns:a16="http://schemas.microsoft.com/office/drawing/2014/main" id="{56DC915D-6C6D-1607-67BD-00E0B559E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766" y="3399643"/>
            <a:ext cx="557213" cy="557213"/>
          </a:xfrm>
          <a:prstGeom prst="rect">
            <a:avLst/>
          </a:prstGeom>
        </p:spPr>
      </p:pic>
      <p:pic>
        <p:nvPicPr>
          <p:cNvPr id="64" name="Graphic 63" descr="Checklist with solid fill">
            <a:extLst>
              <a:ext uri="{FF2B5EF4-FFF2-40B4-BE49-F238E27FC236}">
                <a16:creationId xmlns:a16="http://schemas.microsoft.com/office/drawing/2014/main" id="{66B69BDC-61EA-3E47-C929-9B09B3097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6207" y="3399643"/>
            <a:ext cx="557213" cy="557213"/>
          </a:xfrm>
          <a:prstGeom prst="rect">
            <a:avLst/>
          </a:prstGeom>
        </p:spPr>
      </p:pic>
      <p:pic>
        <p:nvPicPr>
          <p:cNvPr id="66" name="Graphic 65" descr="Playbook with solid fill">
            <a:extLst>
              <a:ext uri="{FF2B5EF4-FFF2-40B4-BE49-F238E27FC236}">
                <a16:creationId xmlns:a16="http://schemas.microsoft.com/office/drawing/2014/main" id="{4CA73AA3-FB21-EACD-FE7B-EA27019009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0579" y="3399643"/>
            <a:ext cx="557213" cy="557213"/>
          </a:xfrm>
          <a:prstGeom prst="rect">
            <a:avLst/>
          </a:prstGeom>
        </p:spPr>
      </p:pic>
      <p:pic>
        <p:nvPicPr>
          <p:cNvPr id="68" name="Graphic 67" descr="Chess pieces with solid fill">
            <a:extLst>
              <a:ext uri="{FF2B5EF4-FFF2-40B4-BE49-F238E27FC236}">
                <a16:creationId xmlns:a16="http://schemas.microsoft.com/office/drawing/2014/main" id="{22E89A6A-A1AA-84ED-A931-DF100FACEE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3393" y="3399643"/>
            <a:ext cx="557213" cy="557213"/>
          </a:xfrm>
          <a:prstGeom prst="rect">
            <a:avLst/>
          </a:prstGeom>
        </p:spPr>
      </p:pic>
      <p:pic>
        <p:nvPicPr>
          <p:cNvPr id="70" name="Graphic 69" descr="Bullseye with solid fill">
            <a:extLst>
              <a:ext uri="{FF2B5EF4-FFF2-40B4-BE49-F238E27FC236}">
                <a16:creationId xmlns:a16="http://schemas.microsoft.com/office/drawing/2014/main" id="{59D5EE4F-16A4-2071-3301-9528603B55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9021" y="3399643"/>
            <a:ext cx="557213" cy="5572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6BFB68-8826-D84A-4A11-B55D647387DB}"/>
              </a:ext>
            </a:extLst>
          </p:cNvPr>
          <p:cNvSpPr txBox="1"/>
          <p:nvPr/>
        </p:nvSpPr>
        <p:spPr>
          <a:xfrm>
            <a:off x="413200" y="3951057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2756C4-6878-C3AC-3C5D-16ABBECF939A}"/>
              </a:ext>
            </a:extLst>
          </p:cNvPr>
          <p:cNvSpPr txBox="1"/>
          <p:nvPr/>
        </p:nvSpPr>
        <p:spPr>
          <a:xfrm>
            <a:off x="2130387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E21E1B-16B5-DC9D-27E3-3032D0E51E1D}"/>
              </a:ext>
            </a:extLst>
          </p:cNvPr>
          <p:cNvSpPr txBox="1"/>
          <p:nvPr/>
        </p:nvSpPr>
        <p:spPr>
          <a:xfrm>
            <a:off x="3847573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D8CB7-B339-D120-7C6A-1643BA5DFFA2}"/>
              </a:ext>
            </a:extLst>
          </p:cNvPr>
          <p:cNvSpPr txBox="1"/>
          <p:nvPr/>
        </p:nvSpPr>
        <p:spPr>
          <a:xfrm>
            <a:off x="5564760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2D7D1C-FA25-0783-5982-4AB9ED31500B}"/>
              </a:ext>
            </a:extLst>
          </p:cNvPr>
          <p:cNvSpPr txBox="1"/>
          <p:nvPr/>
        </p:nvSpPr>
        <p:spPr>
          <a:xfrm>
            <a:off x="7281945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vivera .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GOSPA Planning Model – Slide Template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52B1CF-382E-DD2C-34C9-E3C160187CC3}"/>
              </a:ext>
            </a:extLst>
          </p:cNvPr>
          <p:cNvSpPr/>
          <p:nvPr/>
        </p:nvSpPr>
        <p:spPr>
          <a:xfrm>
            <a:off x="413200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894C444-50C4-E654-191D-B7D91458A43E}"/>
              </a:ext>
            </a:extLst>
          </p:cNvPr>
          <p:cNvSpPr/>
          <p:nvPr/>
        </p:nvSpPr>
        <p:spPr>
          <a:xfrm>
            <a:off x="386443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8B5477-3948-36D2-DE8E-1344A5D1CA58}"/>
              </a:ext>
            </a:extLst>
          </p:cNvPr>
          <p:cNvSpPr/>
          <p:nvPr/>
        </p:nvSpPr>
        <p:spPr>
          <a:xfrm>
            <a:off x="760438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4">
                    <a:lumMod val="50000"/>
                  </a:schemeClr>
                </a:solidFill>
              </a:rPr>
              <a:t>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5EF85-395F-D7FD-B926-FE42CBFA4A73}"/>
              </a:ext>
            </a:extLst>
          </p:cNvPr>
          <p:cNvSpPr/>
          <p:nvPr/>
        </p:nvSpPr>
        <p:spPr>
          <a:xfrm>
            <a:off x="386443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Goals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85142F6-0DA9-9A4A-B147-F1935D598C9B}"/>
              </a:ext>
            </a:extLst>
          </p:cNvPr>
          <p:cNvSpPr/>
          <p:nvPr/>
        </p:nvSpPr>
        <p:spPr>
          <a:xfrm>
            <a:off x="2130387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A40DC46-A1E7-0E77-ADF8-E7C23896966C}"/>
              </a:ext>
            </a:extLst>
          </p:cNvPr>
          <p:cNvSpPr/>
          <p:nvPr/>
        </p:nvSpPr>
        <p:spPr>
          <a:xfrm>
            <a:off x="2103629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EB1C89D-4572-1FB2-450B-88CB2F7B7B0A}"/>
              </a:ext>
            </a:extLst>
          </p:cNvPr>
          <p:cNvSpPr/>
          <p:nvPr/>
        </p:nvSpPr>
        <p:spPr>
          <a:xfrm>
            <a:off x="2477624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3">
                    <a:lumMod val="50000"/>
                  </a:schemeClr>
                </a:solidFill>
              </a:rPr>
              <a:t>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5525FC-B79F-AF1D-36D3-C28607F8D488}"/>
              </a:ext>
            </a:extLst>
          </p:cNvPr>
          <p:cNvSpPr/>
          <p:nvPr/>
        </p:nvSpPr>
        <p:spPr>
          <a:xfrm>
            <a:off x="2103629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FBA2E7-7CA4-733A-C86F-6586FC1B6A06}"/>
              </a:ext>
            </a:extLst>
          </p:cNvPr>
          <p:cNvSpPr/>
          <p:nvPr/>
        </p:nvSpPr>
        <p:spPr>
          <a:xfrm>
            <a:off x="3847573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604272-5F1D-B2C9-FC40-BFCDC91CAFD1}"/>
              </a:ext>
            </a:extLst>
          </p:cNvPr>
          <p:cNvSpPr/>
          <p:nvPr/>
        </p:nvSpPr>
        <p:spPr>
          <a:xfrm>
            <a:off x="3820816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ADF1525-BDF8-F011-33A0-3C32AFE6C7FC}"/>
              </a:ext>
            </a:extLst>
          </p:cNvPr>
          <p:cNvSpPr/>
          <p:nvPr/>
        </p:nvSpPr>
        <p:spPr>
          <a:xfrm>
            <a:off x="4194811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209F4B-F371-217D-63F4-809F057B86F0}"/>
              </a:ext>
            </a:extLst>
          </p:cNvPr>
          <p:cNvSpPr/>
          <p:nvPr/>
        </p:nvSpPr>
        <p:spPr>
          <a:xfrm>
            <a:off x="3820816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Strategies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410D23-9897-9088-15CE-D643C77D327E}"/>
              </a:ext>
            </a:extLst>
          </p:cNvPr>
          <p:cNvSpPr/>
          <p:nvPr/>
        </p:nvSpPr>
        <p:spPr>
          <a:xfrm>
            <a:off x="5564760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76D2D79-E684-4D8D-30E2-9EA7D7C192AD}"/>
              </a:ext>
            </a:extLst>
          </p:cNvPr>
          <p:cNvSpPr/>
          <p:nvPr/>
        </p:nvSpPr>
        <p:spPr>
          <a:xfrm>
            <a:off x="5538002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03ECF44-F2DA-41FC-D9EA-4C4A5AAFC73B}"/>
              </a:ext>
            </a:extLst>
          </p:cNvPr>
          <p:cNvSpPr/>
          <p:nvPr/>
        </p:nvSpPr>
        <p:spPr>
          <a:xfrm>
            <a:off x="5911997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5">
                    <a:lumMod val="75000"/>
                  </a:schemeClr>
                </a:solidFill>
              </a:rPr>
              <a:t>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5C989D-68D2-4162-0EC8-DF4324F16AB0}"/>
              </a:ext>
            </a:extLst>
          </p:cNvPr>
          <p:cNvSpPr/>
          <p:nvPr/>
        </p:nvSpPr>
        <p:spPr>
          <a:xfrm>
            <a:off x="5538002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A732DDD-BDE6-DB78-DA48-A354EB9F0ABE}"/>
              </a:ext>
            </a:extLst>
          </p:cNvPr>
          <p:cNvSpPr/>
          <p:nvPr/>
        </p:nvSpPr>
        <p:spPr>
          <a:xfrm>
            <a:off x="7281945" y="2266554"/>
            <a:ext cx="1448855" cy="2907278"/>
          </a:xfrm>
          <a:prstGeom prst="roundRect">
            <a:avLst>
              <a:gd name="adj" fmla="val 4921"/>
            </a:avLst>
          </a:prstGeom>
          <a:solidFill>
            <a:schemeClr val="bg1"/>
          </a:solidFill>
          <a:ln>
            <a:noFill/>
          </a:ln>
          <a:effectLst>
            <a:outerShdw blurRad="177800" dist="1016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35AEBED-2A0C-377D-38CE-52EC1E60CD4F}"/>
              </a:ext>
            </a:extLst>
          </p:cNvPr>
          <p:cNvSpPr/>
          <p:nvPr/>
        </p:nvSpPr>
        <p:spPr>
          <a:xfrm>
            <a:off x="7255187" y="2212861"/>
            <a:ext cx="1502370" cy="3014663"/>
          </a:xfrm>
          <a:prstGeom prst="roundRect">
            <a:avLst>
              <a:gd name="adj" fmla="val 4921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806735-9645-AAFD-6938-79FCC85F8128}"/>
              </a:ext>
            </a:extLst>
          </p:cNvPr>
          <p:cNvSpPr/>
          <p:nvPr/>
        </p:nvSpPr>
        <p:spPr>
          <a:xfrm>
            <a:off x="7629182" y="1868435"/>
            <a:ext cx="754380" cy="75438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BE0EDE-479D-763D-1D45-F690CD9E958A}"/>
              </a:ext>
            </a:extLst>
          </p:cNvPr>
          <p:cNvSpPr/>
          <p:nvPr/>
        </p:nvSpPr>
        <p:spPr>
          <a:xfrm>
            <a:off x="7255187" y="2744355"/>
            <a:ext cx="1502370" cy="557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spc="6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Activities</a:t>
            </a:r>
          </a:p>
        </p:txBody>
      </p:sp>
      <p:pic>
        <p:nvPicPr>
          <p:cNvPr id="62" name="Graphic 61" descr="Inbox Check with solid fill">
            <a:extLst>
              <a:ext uri="{FF2B5EF4-FFF2-40B4-BE49-F238E27FC236}">
                <a16:creationId xmlns:a16="http://schemas.microsoft.com/office/drawing/2014/main" id="{56DC915D-6C6D-1607-67BD-00E0B559E4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7766" y="3399643"/>
            <a:ext cx="557213" cy="557213"/>
          </a:xfrm>
          <a:prstGeom prst="rect">
            <a:avLst/>
          </a:prstGeom>
        </p:spPr>
      </p:pic>
      <p:pic>
        <p:nvPicPr>
          <p:cNvPr id="64" name="Graphic 63" descr="Checklist with solid fill">
            <a:extLst>
              <a:ext uri="{FF2B5EF4-FFF2-40B4-BE49-F238E27FC236}">
                <a16:creationId xmlns:a16="http://schemas.microsoft.com/office/drawing/2014/main" id="{66B69BDC-61EA-3E47-C929-9B09B3097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76207" y="3399643"/>
            <a:ext cx="557213" cy="557213"/>
          </a:xfrm>
          <a:prstGeom prst="rect">
            <a:avLst/>
          </a:prstGeom>
        </p:spPr>
      </p:pic>
      <p:pic>
        <p:nvPicPr>
          <p:cNvPr id="66" name="Graphic 65" descr="Playbook with solid fill">
            <a:extLst>
              <a:ext uri="{FF2B5EF4-FFF2-40B4-BE49-F238E27FC236}">
                <a16:creationId xmlns:a16="http://schemas.microsoft.com/office/drawing/2014/main" id="{4CA73AA3-FB21-EACD-FE7B-EA27019009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10579" y="3399643"/>
            <a:ext cx="557213" cy="557213"/>
          </a:xfrm>
          <a:prstGeom prst="rect">
            <a:avLst/>
          </a:prstGeom>
        </p:spPr>
      </p:pic>
      <p:pic>
        <p:nvPicPr>
          <p:cNvPr id="68" name="Graphic 67" descr="Chess pieces with solid fill">
            <a:extLst>
              <a:ext uri="{FF2B5EF4-FFF2-40B4-BE49-F238E27FC236}">
                <a16:creationId xmlns:a16="http://schemas.microsoft.com/office/drawing/2014/main" id="{22E89A6A-A1AA-84ED-A931-DF100FACEE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3393" y="3399643"/>
            <a:ext cx="557213" cy="557213"/>
          </a:xfrm>
          <a:prstGeom prst="rect">
            <a:avLst/>
          </a:prstGeom>
        </p:spPr>
      </p:pic>
      <p:pic>
        <p:nvPicPr>
          <p:cNvPr id="70" name="Graphic 69" descr="Bullseye with solid fill">
            <a:extLst>
              <a:ext uri="{FF2B5EF4-FFF2-40B4-BE49-F238E27FC236}">
                <a16:creationId xmlns:a16="http://schemas.microsoft.com/office/drawing/2014/main" id="{59D5EE4F-16A4-2071-3301-9528603B55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9021" y="3399643"/>
            <a:ext cx="557213" cy="5572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73742F-AE22-23F1-7813-355A0047122E}"/>
              </a:ext>
            </a:extLst>
          </p:cNvPr>
          <p:cNvSpPr txBox="1"/>
          <p:nvPr/>
        </p:nvSpPr>
        <p:spPr>
          <a:xfrm>
            <a:off x="413200" y="3951057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1"/>
              <a:t>Lorem ipsum dolor sit amet, nibh est. A magna maecenas, quam magna nec quis, lorem nunc. Suspendisse vivera 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D57863-617A-4DDD-30E8-1CA40326E8D1}"/>
              </a:ext>
            </a:extLst>
          </p:cNvPr>
          <p:cNvSpPr txBox="1"/>
          <p:nvPr/>
        </p:nvSpPr>
        <p:spPr>
          <a:xfrm>
            <a:off x="2130387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AE50B9-8A1F-BD40-4C8C-A40535D1BBA6}"/>
              </a:ext>
            </a:extLst>
          </p:cNvPr>
          <p:cNvSpPr txBox="1"/>
          <p:nvPr/>
        </p:nvSpPr>
        <p:spPr>
          <a:xfrm>
            <a:off x="3847573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486064-DF96-41BA-968A-6BAF5C4112B6}"/>
              </a:ext>
            </a:extLst>
          </p:cNvPr>
          <p:cNvSpPr txBox="1"/>
          <p:nvPr/>
        </p:nvSpPr>
        <p:spPr>
          <a:xfrm>
            <a:off x="5564760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vivera 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833374-2332-00AF-9F8A-13432527B7A5}"/>
              </a:ext>
            </a:extLst>
          </p:cNvPr>
          <p:cNvSpPr txBox="1"/>
          <p:nvPr/>
        </p:nvSpPr>
        <p:spPr>
          <a:xfrm>
            <a:off x="7281945" y="3951058"/>
            <a:ext cx="144885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vivera .</a:t>
            </a:r>
          </a:p>
        </p:txBody>
      </p:sp>
    </p:spTree>
    <p:extLst>
      <p:ext uri="{BB962C8B-B14F-4D97-AF65-F5344CB8AC3E}">
        <p14:creationId xmlns:p14="http://schemas.microsoft.com/office/powerpoint/2010/main" val="57305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319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GOSPA Planning Model – Slide Template</vt:lpstr>
      <vt:lpstr>The GOSPA Planning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GOSPA Planning Model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2023-03-16T19:16:34Z</dcterms:modified>
  <cp:category>Charts &amp; Diagrams</cp:category>
</cp:coreProperties>
</file>