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60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6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TOWS Analysis – Slide Template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8F9B6E1-5B92-0574-3722-4EFABFAF37D4}"/>
              </a:ext>
            </a:extLst>
          </p:cNvPr>
          <p:cNvGrpSpPr/>
          <p:nvPr/>
        </p:nvGrpSpPr>
        <p:grpSpPr>
          <a:xfrm>
            <a:off x="598289" y="1459395"/>
            <a:ext cx="1790367" cy="3919055"/>
            <a:chOff x="598289" y="1459395"/>
            <a:chExt cx="1790367" cy="3919055"/>
          </a:xfrm>
        </p:grpSpPr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27C6343E-5BB4-F592-5F0C-102276B78CCE}"/>
                </a:ext>
              </a:extLst>
            </p:cNvPr>
            <p:cNvSpPr/>
            <p:nvPr/>
          </p:nvSpPr>
          <p:spPr>
            <a:xfrm>
              <a:off x="630176" y="1921330"/>
              <a:ext cx="1726593" cy="3412670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BB74B0AF-F54D-3D6C-7BF4-B9B7F3446213}"/>
                </a:ext>
              </a:extLst>
            </p:cNvPr>
            <p:cNvSpPr/>
            <p:nvPr/>
          </p:nvSpPr>
          <p:spPr>
            <a:xfrm>
              <a:off x="598289" y="1867637"/>
              <a:ext cx="1790367" cy="3510813"/>
            </a:xfrm>
            <a:prstGeom prst="roundRect">
              <a:avLst>
                <a:gd name="adj" fmla="val 492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AEC529F0-A80C-DDD3-EA75-D42BD4E53CB8}"/>
                </a:ext>
              </a:extLst>
            </p:cNvPr>
            <p:cNvSpPr/>
            <p:nvPr/>
          </p:nvSpPr>
          <p:spPr>
            <a:xfrm>
              <a:off x="1081992" y="1459395"/>
              <a:ext cx="822960" cy="82296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accent2">
                      <a:lumMod val="50000"/>
                    </a:schemeClr>
                  </a:solidFill>
                </a:rPr>
                <a:t>T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753FA54E-CA3B-5498-6C44-302E08ED58EB}"/>
                </a:ext>
              </a:extLst>
            </p:cNvPr>
            <p:cNvSpPr/>
            <p:nvPr/>
          </p:nvSpPr>
          <p:spPr>
            <a:xfrm>
              <a:off x="598289" y="2443581"/>
              <a:ext cx="1790367" cy="557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cap="all" dirty="0">
                  <a:solidFill>
                    <a:schemeClr val="accent2">
                      <a:lumMod val="50000"/>
                    </a:schemeClr>
                  </a:solidFill>
                </a:rPr>
                <a:t>Threats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97CA87F-27B5-EA78-3CE5-6D0D9DA76AA8}"/>
                </a:ext>
              </a:extLst>
            </p:cNvPr>
            <p:cNvSpPr txBox="1"/>
            <p:nvPr/>
          </p:nvSpPr>
          <p:spPr>
            <a:xfrm>
              <a:off x="630176" y="3983496"/>
              <a:ext cx="1726593" cy="923330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tx1">
                      <a:lumMod val="85000"/>
                      <a:lumOff val="15000"/>
                    </a:schemeClr>
                  </a:solidFill>
                </a:defRPr>
              </a:lvl1pPr>
            </a:lstStyle>
            <a:p>
              <a:r>
                <a:rPr lang="en-US" sz="1350" dirty="0"/>
                <a:t>External challenges that could negatively impact an organization.</a:t>
              </a:r>
            </a:p>
          </p:txBody>
        </p:sp>
        <p:pic>
          <p:nvPicPr>
            <p:cNvPr id="67" name="Graphic 66" descr="Scorpion with solid fill">
              <a:extLst>
                <a:ext uri="{FF2B5EF4-FFF2-40B4-BE49-F238E27FC236}">
                  <a16:creationId xmlns:a16="http://schemas.microsoft.com/office/drawing/2014/main" id="{8B65747B-5F59-3615-CD70-DAF30C32221F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73432" y="3215297"/>
              <a:ext cx="640080" cy="640080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2A9E5CB-4C72-0A62-760C-3F871957F84D}"/>
              </a:ext>
            </a:extLst>
          </p:cNvPr>
          <p:cNvGrpSpPr/>
          <p:nvPr/>
        </p:nvGrpSpPr>
        <p:grpSpPr>
          <a:xfrm>
            <a:off x="2650640" y="1459395"/>
            <a:ext cx="1790367" cy="3919055"/>
            <a:chOff x="2650640" y="1459395"/>
            <a:chExt cx="1790367" cy="3919055"/>
          </a:xfrm>
        </p:grpSpPr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063A92C8-E45B-EE70-74A7-6AC15AE28F33}"/>
                </a:ext>
              </a:extLst>
            </p:cNvPr>
            <p:cNvSpPr/>
            <p:nvPr/>
          </p:nvSpPr>
          <p:spPr>
            <a:xfrm>
              <a:off x="2682527" y="1921330"/>
              <a:ext cx="1726593" cy="3412670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8742E22E-6697-FC28-93B3-0E6CE37C0F9B}"/>
                </a:ext>
              </a:extLst>
            </p:cNvPr>
            <p:cNvSpPr/>
            <p:nvPr/>
          </p:nvSpPr>
          <p:spPr>
            <a:xfrm>
              <a:off x="2650640" y="1867637"/>
              <a:ext cx="1790367" cy="3510813"/>
            </a:xfrm>
            <a:prstGeom prst="roundRect">
              <a:avLst>
                <a:gd name="adj" fmla="val 4921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CA45F934-1CC8-D45F-D0C8-66B12ADF76BD}"/>
                </a:ext>
              </a:extLst>
            </p:cNvPr>
            <p:cNvSpPr/>
            <p:nvPr/>
          </p:nvSpPr>
          <p:spPr>
            <a:xfrm>
              <a:off x="3134343" y="1459395"/>
              <a:ext cx="822960" cy="82296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O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E15363C8-CF92-CC76-47F9-3BC510C61C79}"/>
                </a:ext>
              </a:extLst>
            </p:cNvPr>
            <p:cNvSpPr/>
            <p:nvPr/>
          </p:nvSpPr>
          <p:spPr>
            <a:xfrm>
              <a:off x="2650640" y="2443581"/>
              <a:ext cx="1790367" cy="557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cap="all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Opportunities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8EA5794-84D6-91F9-1D18-BB36021152D7}"/>
                </a:ext>
              </a:extLst>
            </p:cNvPr>
            <p:cNvSpPr txBox="1"/>
            <p:nvPr/>
          </p:nvSpPr>
          <p:spPr>
            <a:xfrm>
              <a:off x="2682527" y="3775747"/>
              <a:ext cx="1726593" cy="1338828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3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External possibilities that can lead to an organization's growth or advantage.</a:t>
              </a:r>
            </a:p>
          </p:txBody>
        </p:sp>
        <p:pic>
          <p:nvPicPr>
            <p:cNvPr id="69" name="Graphic 68" descr="Door Open with solid fill">
              <a:extLst>
                <a:ext uri="{FF2B5EF4-FFF2-40B4-BE49-F238E27FC236}">
                  <a16:creationId xmlns:a16="http://schemas.microsoft.com/office/drawing/2014/main" id="{DEB8C592-1470-F8A1-C650-AC07CA1D95D5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225783" y="3215297"/>
              <a:ext cx="640080" cy="640080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4C85A87-935F-F7D3-CDDD-27446A14BEAF}"/>
              </a:ext>
            </a:extLst>
          </p:cNvPr>
          <p:cNvGrpSpPr/>
          <p:nvPr/>
        </p:nvGrpSpPr>
        <p:grpSpPr>
          <a:xfrm>
            <a:off x="4702991" y="1459395"/>
            <a:ext cx="1790367" cy="3919055"/>
            <a:chOff x="4702991" y="1459395"/>
            <a:chExt cx="1790367" cy="3919055"/>
          </a:xfrm>
        </p:grpSpPr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61D9BBAC-8D21-3265-4CD1-3ED51F9958D5}"/>
                </a:ext>
              </a:extLst>
            </p:cNvPr>
            <p:cNvSpPr/>
            <p:nvPr/>
          </p:nvSpPr>
          <p:spPr>
            <a:xfrm>
              <a:off x="4734878" y="1921330"/>
              <a:ext cx="1726593" cy="3412670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60285CD7-3937-5DDF-4D24-F93739BA90FF}"/>
                </a:ext>
              </a:extLst>
            </p:cNvPr>
            <p:cNvSpPr/>
            <p:nvPr/>
          </p:nvSpPr>
          <p:spPr>
            <a:xfrm>
              <a:off x="4702991" y="1867637"/>
              <a:ext cx="1790367" cy="3510813"/>
            </a:xfrm>
            <a:prstGeom prst="roundRect">
              <a:avLst>
                <a:gd name="adj" fmla="val 492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DD807153-F6B9-FB72-4035-E1051C9E4CA6}"/>
                </a:ext>
              </a:extLst>
            </p:cNvPr>
            <p:cNvSpPr/>
            <p:nvPr/>
          </p:nvSpPr>
          <p:spPr>
            <a:xfrm>
              <a:off x="5186694" y="1459395"/>
              <a:ext cx="822960" cy="82296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accent5"/>
                  </a:solidFill>
                </a:rPr>
                <a:t>W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7ECC6047-1C3C-51CF-98AA-9ECCF713EE1C}"/>
                </a:ext>
              </a:extLst>
            </p:cNvPr>
            <p:cNvSpPr/>
            <p:nvPr/>
          </p:nvSpPr>
          <p:spPr>
            <a:xfrm>
              <a:off x="4702991" y="2443581"/>
              <a:ext cx="1790367" cy="557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cap="all" dirty="0">
                  <a:solidFill>
                    <a:schemeClr val="accent5">
                      <a:lumMod val="75000"/>
                    </a:schemeClr>
                  </a:solidFill>
                </a:rPr>
                <a:t>Weaknesses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1AEA5B8-AAE7-AAFC-E75F-92A7A9F995E6}"/>
                </a:ext>
              </a:extLst>
            </p:cNvPr>
            <p:cNvSpPr txBox="1"/>
            <p:nvPr/>
          </p:nvSpPr>
          <p:spPr>
            <a:xfrm>
              <a:off x="4734878" y="3879622"/>
              <a:ext cx="1726593" cy="1131079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350" dirty="0">
                  <a:solidFill>
                    <a:schemeClr val="bg1"/>
                  </a:solidFill>
                </a:rPr>
                <a:t>Internal limitations that hinder an organization's performance or potential.</a:t>
              </a:r>
            </a:p>
          </p:txBody>
        </p:sp>
        <p:pic>
          <p:nvPicPr>
            <p:cNvPr id="71" name="Graphic 70" descr="Empty battery with solid fill">
              <a:extLst>
                <a:ext uri="{FF2B5EF4-FFF2-40B4-BE49-F238E27FC236}">
                  <a16:creationId xmlns:a16="http://schemas.microsoft.com/office/drawing/2014/main" id="{1A8414BF-3BCD-74D2-C1A0-7CE979B70992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278134" y="3215297"/>
              <a:ext cx="640080" cy="640080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CD68052-826C-5006-0D85-6221A0DD210A}"/>
              </a:ext>
            </a:extLst>
          </p:cNvPr>
          <p:cNvGrpSpPr/>
          <p:nvPr/>
        </p:nvGrpSpPr>
        <p:grpSpPr>
          <a:xfrm>
            <a:off x="6755344" y="1459395"/>
            <a:ext cx="1790367" cy="3919055"/>
            <a:chOff x="6755344" y="1459395"/>
            <a:chExt cx="1790367" cy="3919055"/>
          </a:xfrm>
        </p:grpSpPr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C2F73B4B-938C-2851-B7EA-078CDBB13EFC}"/>
                </a:ext>
              </a:extLst>
            </p:cNvPr>
            <p:cNvSpPr/>
            <p:nvPr/>
          </p:nvSpPr>
          <p:spPr>
            <a:xfrm>
              <a:off x="6787231" y="1921330"/>
              <a:ext cx="1726593" cy="3412670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30E281BA-AA77-6BD4-5DFD-315552E5D389}"/>
                </a:ext>
              </a:extLst>
            </p:cNvPr>
            <p:cNvSpPr/>
            <p:nvPr/>
          </p:nvSpPr>
          <p:spPr>
            <a:xfrm>
              <a:off x="6755344" y="1867637"/>
              <a:ext cx="1790367" cy="3510813"/>
            </a:xfrm>
            <a:prstGeom prst="roundRect">
              <a:avLst>
                <a:gd name="adj" fmla="val 4921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30E90F6-650C-DBE3-5835-C9D57BCE42E1}"/>
                </a:ext>
              </a:extLst>
            </p:cNvPr>
            <p:cNvSpPr/>
            <p:nvPr/>
          </p:nvSpPr>
          <p:spPr>
            <a:xfrm>
              <a:off x="7239047" y="1459395"/>
              <a:ext cx="822960" cy="82296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accent6">
                      <a:lumMod val="50000"/>
                    </a:schemeClr>
                  </a:solidFill>
                </a:rPr>
                <a:t>S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AE5BF31B-B630-6E35-6056-16A8FFA4526D}"/>
                </a:ext>
              </a:extLst>
            </p:cNvPr>
            <p:cNvSpPr/>
            <p:nvPr/>
          </p:nvSpPr>
          <p:spPr>
            <a:xfrm>
              <a:off x="6755344" y="2443581"/>
              <a:ext cx="1790367" cy="557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cap="all" dirty="0">
                  <a:solidFill>
                    <a:schemeClr val="accent6">
                      <a:lumMod val="50000"/>
                    </a:schemeClr>
                  </a:solidFill>
                </a:rPr>
                <a:t>Strengths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0DF5CCB-5DAB-E37E-F74C-363977AC2ADD}"/>
                </a:ext>
              </a:extLst>
            </p:cNvPr>
            <p:cNvSpPr txBox="1"/>
            <p:nvPr/>
          </p:nvSpPr>
          <p:spPr>
            <a:xfrm>
              <a:off x="6787231" y="3879622"/>
              <a:ext cx="1726593" cy="1131079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350" dirty="0">
                  <a:solidFill>
                    <a:schemeClr val="bg1"/>
                  </a:solidFill>
                </a:rPr>
                <a:t>Internal attributes that enhance an organization's ability to achieve its objectives.</a:t>
              </a:r>
            </a:p>
          </p:txBody>
        </p:sp>
        <p:pic>
          <p:nvPicPr>
            <p:cNvPr id="75" name="Graphic 74" descr="Body builder with solid fill">
              <a:extLst>
                <a:ext uri="{FF2B5EF4-FFF2-40B4-BE49-F238E27FC236}">
                  <a16:creationId xmlns:a16="http://schemas.microsoft.com/office/drawing/2014/main" id="{6D68A4E7-3A5E-C6FB-7B92-43C73B5942B3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330487" y="3215297"/>
              <a:ext cx="640080" cy="640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098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TOWS Analysis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41AD4F6-E4EE-4D5D-9F7B-3B7A992D793D}"/>
              </a:ext>
            </a:extLst>
          </p:cNvPr>
          <p:cNvGrpSpPr/>
          <p:nvPr/>
        </p:nvGrpSpPr>
        <p:grpSpPr>
          <a:xfrm>
            <a:off x="598289" y="1459395"/>
            <a:ext cx="1790367" cy="3919055"/>
            <a:chOff x="598289" y="1459395"/>
            <a:chExt cx="1790367" cy="3919055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7026E3B0-03A0-C0A6-745E-C6E023F3FCA4}"/>
                </a:ext>
              </a:extLst>
            </p:cNvPr>
            <p:cNvSpPr/>
            <p:nvPr/>
          </p:nvSpPr>
          <p:spPr>
            <a:xfrm>
              <a:off x="630176" y="1921330"/>
              <a:ext cx="1726593" cy="3412670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E4D340DC-F609-B405-52CD-1C5808F1F657}"/>
                </a:ext>
              </a:extLst>
            </p:cNvPr>
            <p:cNvSpPr/>
            <p:nvPr/>
          </p:nvSpPr>
          <p:spPr>
            <a:xfrm>
              <a:off x="598289" y="1867637"/>
              <a:ext cx="1790367" cy="3510813"/>
            </a:xfrm>
            <a:prstGeom prst="roundRect">
              <a:avLst>
                <a:gd name="adj" fmla="val 492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AA8B738-ED8D-160D-F01B-3E770FE24167}"/>
                </a:ext>
              </a:extLst>
            </p:cNvPr>
            <p:cNvSpPr/>
            <p:nvPr/>
          </p:nvSpPr>
          <p:spPr>
            <a:xfrm>
              <a:off x="1081992" y="1459395"/>
              <a:ext cx="822960" cy="82296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accent2">
                      <a:lumMod val="50000"/>
                    </a:schemeClr>
                  </a:solidFill>
                </a:rPr>
                <a:t>T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33A774D-F4D3-D1EA-C32A-90AC16CC7DFE}"/>
                </a:ext>
              </a:extLst>
            </p:cNvPr>
            <p:cNvSpPr/>
            <p:nvPr/>
          </p:nvSpPr>
          <p:spPr>
            <a:xfrm>
              <a:off x="598289" y="2443581"/>
              <a:ext cx="1790367" cy="557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cap="all" dirty="0">
                  <a:solidFill>
                    <a:schemeClr val="accent2">
                      <a:lumMod val="50000"/>
                    </a:schemeClr>
                  </a:solidFill>
                </a:rPr>
                <a:t>Threats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BBF8EED-7D51-A626-40BA-0D7461697785}"/>
                </a:ext>
              </a:extLst>
            </p:cNvPr>
            <p:cNvSpPr txBox="1"/>
            <p:nvPr/>
          </p:nvSpPr>
          <p:spPr>
            <a:xfrm>
              <a:off x="630176" y="3983496"/>
              <a:ext cx="1726593" cy="923330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tx1">
                      <a:lumMod val="85000"/>
                      <a:lumOff val="15000"/>
                    </a:schemeClr>
                  </a:solidFill>
                </a:defRPr>
              </a:lvl1pPr>
            </a:lstStyle>
            <a:p>
              <a:r>
                <a:rPr lang="en-US" sz="1350" dirty="0"/>
                <a:t>External challenges that could negatively impact an organization.</a:t>
              </a:r>
            </a:p>
          </p:txBody>
        </p:sp>
        <p:pic>
          <p:nvPicPr>
            <p:cNvPr id="9" name="Graphic 8" descr="Scorpion with solid fill">
              <a:extLst>
                <a:ext uri="{FF2B5EF4-FFF2-40B4-BE49-F238E27FC236}">
                  <a16:creationId xmlns:a16="http://schemas.microsoft.com/office/drawing/2014/main" id="{029114B8-24A0-80B9-C617-2EACDFA88198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73432" y="3215297"/>
              <a:ext cx="640080" cy="640080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6D503F1-29F6-5A21-C098-8CD6B02347D3}"/>
              </a:ext>
            </a:extLst>
          </p:cNvPr>
          <p:cNvGrpSpPr/>
          <p:nvPr/>
        </p:nvGrpSpPr>
        <p:grpSpPr>
          <a:xfrm>
            <a:off x="2650640" y="1459395"/>
            <a:ext cx="1790367" cy="3919055"/>
            <a:chOff x="2650640" y="1459395"/>
            <a:chExt cx="1790367" cy="3919055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A5521BCB-9AC2-7784-4FE9-ABD9A669E664}"/>
                </a:ext>
              </a:extLst>
            </p:cNvPr>
            <p:cNvSpPr/>
            <p:nvPr/>
          </p:nvSpPr>
          <p:spPr>
            <a:xfrm>
              <a:off x="2682527" y="1921330"/>
              <a:ext cx="1726593" cy="3412670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07D7B08D-2AED-46DD-87EE-D4048CF5B3A5}"/>
                </a:ext>
              </a:extLst>
            </p:cNvPr>
            <p:cNvSpPr/>
            <p:nvPr/>
          </p:nvSpPr>
          <p:spPr>
            <a:xfrm>
              <a:off x="2650640" y="1867637"/>
              <a:ext cx="1790367" cy="3510813"/>
            </a:xfrm>
            <a:prstGeom prst="roundRect">
              <a:avLst>
                <a:gd name="adj" fmla="val 4921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DCBB3CC-9316-167B-92B2-B9F438F54C5D}"/>
                </a:ext>
              </a:extLst>
            </p:cNvPr>
            <p:cNvSpPr/>
            <p:nvPr/>
          </p:nvSpPr>
          <p:spPr>
            <a:xfrm>
              <a:off x="3134343" y="1459395"/>
              <a:ext cx="822960" cy="82296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O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2BA97EB-34E1-18C2-338E-853B8048AA39}"/>
                </a:ext>
              </a:extLst>
            </p:cNvPr>
            <p:cNvSpPr/>
            <p:nvPr/>
          </p:nvSpPr>
          <p:spPr>
            <a:xfrm>
              <a:off x="2650640" y="2443581"/>
              <a:ext cx="1790367" cy="557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cap="all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Opportunities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BBEEF6C-FF35-DF8F-C886-823B516667AB}"/>
                </a:ext>
              </a:extLst>
            </p:cNvPr>
            <p:cNvSpPr txBox="1"/>
            <p:nvPr/>
          </p:nvSpPr>
          <p:spPr>
            <a:xfrm>
              <a:off x="2682527" y="3775747"/>
              <a:ext cx="1726593" cy="1338828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3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External possibilities that can lead to an organization's growth or advantage.</a:t>
              </a:r>
            </a:p>
          </p:txBody>
        </p:sp>
        <p:pic>
          <p:nvPicPr>
            <p:cNvPr id="20" name="Graphic 19" descr="Door Open with solid fill">
              <a:extLst>
                <a:ext uri="{FF2B5EF4-FFF2-40B4-BE49-F238E27FC236}">
                  <a16:creationId xmlns:a16="http://schemas.microsoft.com/office/drawing/2014/main" id="{0D0D93E8-77C6-57C0-A9B0-6DF51078B2A6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225783" y="3215297"/>
              <a:ext cx="640080" cy="640080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B9A58A2-3160-258D-9FBA-ED388D4C2AC4}"/>
              </a:ext>
            </a:extLst>
          </p:cNvPr>
          <p:cNvGrpSpPr/>
          <p:nvPr/>
        </p:nvGrpSpPr>
        <p:grpSpPr>
          <a:xfrm>
            <a:off x="4702991" y="1459395"/>
            <a:ext cx="1790367" cy="3919055"/>
            <a:chOff x="4702991" y="1459395"/>
            <a:chExt cx="1790367" cy="3919055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9240663C-961A-E7DA-A493-2427E3C87B99}"/>
                </a:ext>
              </a:extLst>
            </p:cNvPr>
            <p:cNvSpPr/>
            <p:nvPr/>
          </p:nvSpPr>
          <p:spPr>
            <a:xfrm>
              <a:off x="4734878" y="1921330"/>
              <a:ext cx="1726593" cy="3412670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593B8606-4894-D89A-A073-7E80D9397006}"/>
                </a:ext>
              </a:extLst>
            </p:cNvPr>
            <p:cNvSpPr/>
            <p:nvPr/>
          </p:nvSpPr>
          <p:spPr>
            <a:xfrm>
              <a:off x="4702991" y="1867637"/>
              <a:ext cx="1790367" cy="3510813"/>
            </a:xfrm>
            <a:prstGeom prst="roundRect">
              <a:avLst>
                <a:gd name="adj" fmla="val 492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D1853B7-EA75-402B-5F5A-737FF07ACEBA}"/>
                </a:ext>
              </a:extLst>
            </p:cNvPr>
            <p:cNvSpPr/>
            <p:nvPr/>
          </p:nvSpPr>
          <p:spPr>
            <a:xfrm>
              <a:off x="5186694" y="1459395"/>
              <a:ext cx="822960" cy="82296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accent5"/>
                  </a:solidFill>
                </a:rPr>
                <a:t>W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3CCD853-B9D8-995C-60EC-701264086F0E}"/>
                </a:ext>
              </a:extLst>
            </p:cNvPr>
            <p:cNvSpPr/>
            <p:nvPr/>
          </p:nvSpPr>
          <p:spPr>
            <a:xfrm>
              <a:off x="4702991" y="2443581"/>
              <a:ext cx="1790367" cy="557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cap="all" dirty="0">
                  <a:solidFill>
                    <a:schemeClr val="accent5">
                      <a:lumMod val="75000"/>
                    </a:schemeClr>
                  </a:solidFill>
                </a:rPr>
                <a:t>Weaknesses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1AE9E19-C436-3E14-AAD6-025A7E969026}"/>
                </a:ext>
              </a:extLst>
            </p:cNvPr>
            <p:cNvSpPr txBox="1"/>
            <p:nvPr/>
          </p:nvSpPr>
          <p:spPr>
            <a:xfrm>
              <a:off x="4734878" y="3879622"/>
              <a:ext cx="1726593" cy="1131079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350" dirty="0">
                  <a:solidFill>
                    <a:schemeClr val="bg1"/>
                  </a:solidFill>
                </a:rPr>
                <a:t>Internal limitations that hinder an organization's performance or potential.</a:t>
              </a:r>
            </a:p>
          </p:txBody>
        </p:sp>
        <p:pic>
          <p:nvPicPr>
            <p:cNvPr id="27" name="Graphic 26" descr="Empty battery with solid fill">
              <a:extLst>
                <a:ext uri="{FF2B5EF4-FFF2-40B4-BE49-F238E27FC236}">
                  <a16:creationId xmlns:a16="http://schemas.microsoft.com/office/drawing/2014/main" id="{2D697B1F-255A-CDBD-6EB6-33F0218942F1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278134" y="3215297"/>
              <a:ext cx="640080" cy="640080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4F5E72F-BE32-81C1-861E-013FA6D312DA}"/>
              </a:ext>
            </a:extLst>
          </p:cNvPr>
          <p:cNvGrpSpPr/>
          <p:nvPr/>
        </p:nvGrpSpPr>
        <p:grpSpPr>
          <a:xfrm>
            <a:off x="6755344" y="1459395"/>
            <a:ext cx="1790367" cy="3919055"/>
            <a:chOff x="6755344" y="1459395"/>
            <a:chExt cx="1790367" cy="391905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75DCBAD2-5685-659F-44FB-85E0E91F2466}"/>
                </a:ext>
              </a:extLst>
            </p:cNvPr>
            <p:cNvSpPr/>
            <p:nvPr/>
          </p:nvSpPr>
          <p:spPr>
            <a:xfrm>
              <a:off x="6787231" y="1921330"/>
              <a:ext cx="1726593" cy="3412670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E7709472-F48D-3A19-ADB5-0DD9287B7308}"/>
                </a:ext>
              </a:extLst>
            </p:cNvPr>
            <p:cNvSpPr/>
            <p:nvPr/>
          </p:nvSpPr>
          <p:spPr>
            <a:xfrm>
              <a:off x="6755344" y="1867637"/>
              <a:ext cx="1790367" cy="3510813"/>
            </a:xfrm>
            <a:prstGeom prst="roundRect">
              <a:avLst>
                <a:gd name="adj" fmla="val 4921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A61CBA43-8A4E-C132-4AF2-34028DB3B048}"/>
                </a:ext>
              </a:extLst>
            </p:cNvPr>
            <p:cNvSpPr/>
            <p:nvPr/>
          </p:nvSpPr>
          <p:spPr>
            <a:xfrm>
              <a:off x="7239047" y="1459395"/>
              <a:ext cx="822960" cy="82296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accent6">
                      <a:lumMod val="50000"/>
                    </a:schemeClr>
                  </a:solidFill>
                </a:rPr>
                <a:t>S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E56A3C8-9924-D1A9-1A4E-DBF4F75F6698}"/>
                </a:ext>
              </a:extLst>
            </p:cNvPr>
            <p:cNvSpPr/>
            <p:nvPr/>
          </p:nvSpPr>
          <p:spPr>
            <a:xfrm>
              <a:off x="6755344" y="2443581"/>
              <a:ext cx="1790367" cy="557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cap="all" dirty="0">
                  <a:solidFill>
                    <a:schemeClr val="accent6">
                      <a:lumMod val="50000"/>
                    </a:schemeClr>
                  </a:solidFill>
                </a:rPr>
                <a:t>Strengths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7786980-CCD7-B3BA-0A78-982A3A2F3CEA}"/>
                </a:ext>
              </a:extLst>
            </p:cNvPr>
            <p:cNvSpPr txBox="1"/>
            <p:nvPr/>
          </p:nvSpPr>
          <p:spPr>
            <a:xfrm>
              <a:off x="6787231" y="3879622"/>
              <a:ext cx="1726593" cy="1131079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350" dirty="0">
                  <a:solidFill>
                    <a:schemeClr val="bg1"/>
                  </a:solidFill>
                </a:rPr>
                <a:t>Internal attributes that enhance an organization's ability to achieve its objectives.</a:t>
              </a:r>
            </a:p>
          </p:txBody>
        </p:sp>
        <p:pic>
          <p:nvPicPr>
            <p:cNvPr id="34" name="Graphic 33" descr="Body builder with solid fill">
              <a:extLst>
                <a:ext uri="{FF2B5EF4-FFF2-40B4-BE49-F238E27FC236}">
                  <a16:creationId xmlns:a16="http://schemas.microsoft.com/office/drawing/2014/main" id="{5C2BB87B-C091-FCA6-EEE4-0DBB57E83D76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330487" y="3215297"/>
              <a:ext cx="640080" cy="640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3739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10275</TotalTime>
  <Words>157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TOWS Analysis – Slide Template</vt:lpstr>
      <vt:lpstr>TOWS Analysis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TOWS Analysis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2023-10-19T22:07:41Z</dcterms:modified>
  <cp:category>Charts &amp; Diagrams</cp:category>
</cp:coreProperties>
</file>