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11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53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TOWS Analysis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75441FF-6E26-39E5-B866-4517B0A430AE}"/>
              </a:ext>
            </a:extLst>
          </p:cNvPr>
          <p:cNvGrpSpPr/>
          <p:nvPr/>
        </p:nvGrpSpPr>
        <p:grpSpPr>
          <a:xfrm>
            <a:off x="797720" y="1154466"/>
            <a:ext cx="2208713" cy="4525534"/>
            <a:chOff x="797720" y="1154466"/>
            <a:chExt cx="2208713" cy="4525534"/>
          </a:xfrm>
        </p:grpSpPr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27C6343E-5BB4-F592-5F0C-102276B78CCE}"/>
                </a:ext>
              </a:extLst>
            </p:cNvPr>
            <p:cNvSpPr/>
            <p:nvPr/>
          </p:nvSpPr>
          <p:spPr>
            <a:xfrm>
              <a:off x="837058" y="1732039"/>
              <a:ext cx="2130037" cy="3876371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BB74B0AF-F54D-3D6C-7BF4-B9B7F3446213}"/>
                </a:ext>
              </a:extLst>
            </p:cNvPr>
            <p:cNvSpPr/>
            <p:nvPr/>
          </p:nvSpPr>
          <p:spPr>
            <a:xfrm>
              <a:off x="797720" y="1660450"/>
              <a:ext cx="2208713" cy="4019550"/>
            </a:xfrm>
            <a:prstGeom prst="roundRect">
              <a:avLst>
                <a:gd name="adj" fmla="val 492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AEC529F0-A80C-DDD3-EA75-D42BD4E53CB8}"/>
                </a:ext>
              </a:extLst>
            </p:cNvPr>
            <p:cNvSpPr/>
            <p:nvPr/>
          </p:nvSpPr>
          <p:spPr>
            <a:xfrm>
              <a:off x="1389992" y="1154466"/>
              <a:ext cx="1024169" cy="102412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>
                  <a:solidFill>
                    <a:schemeClr val="accent2">
                      <a:lumMod val="50000"/>
                    </a:schemeClr>
                  </a:solidFill>
                </a:rPr>
                <a:t>T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753FA54E-CA3B-5498-6C44-302E08ED58EB}"/>
                </a:ext>
              </a:extLst>
            </p:cNvPr>
            <p:cNvSpPr/>
            <p:nvPr/>
          </p:nvSpPr>
          <p:spPr>
            <a:xfrm>
              <a:off x="797720" y="2369108"/>
              <a:ext cx="2208713" cy="742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cap="all" dirty="0">
                  <a:solidFill>
                    <a:schemeClr val="accent2">
                      <a:lumMod val="50000"/>
                    </a:schemeClr>
                  </a:solidFill>
                </a:rPr>
                <a:t>Threats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97CA87F-27B5-EA78-3CE5-6D0D9DA76AA8}"/>
                </a:ext>
              </a:extLst>
            </p:cNvPr>
            <p:cNvSpPr txBox="1"/>
            <p:nvPr/>
          </p:nvSpPr>
          <p:spPr>
            <a:xfrm>
              <a:off x="837058" y="4178099"/>
              <a:ext cx="2130037" cy="1200329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tx1">
                      <a:lumMod val="85000"/>
                      <a:lumOff val="15000"/>
                    </a:schemeClr>
                  </a:solidFill>
                </a:defRPr>
              </a:lvl1pPr>
            </a:lstStyle>
            <a:p>
              <a:r>
                <a:rPr lang="en-US" sz="1800" dirty="0"/>
                <a:t>External challenges that could negatively impact an organization.</a:t>
              </a:r>
            </a:p>
          </p:txBody>
        </p:sp>
        <p:pic>
          <p:nvPicPr>
            <p:cNvPr id="67" name="Graphic 66" descr="Scorpion with solid fill">
              <a:extLst>
                <a:ext uri="{FF2B5EF4-FFF2-40B4-BE49-F238E27FC236}">
                  <a16:creationId xmlns:a16="http://schemas.microsoft.com/office/drawing/2014/main" id="{8B65747B-5F59-3615-CD70-DAF30C3222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36316" y="3342819"/>
              <a:ext cx="731520" cy="731520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C126289-18A0-AA78-3471-13382AAF28E6}"/>
              </a:ext>
            </a:extLst>
          </p:cNvPr>
          <p:cNvGrpSpPr/>
          <p:nvPr/>
        </p:nvGrpSpPr>
        <p:grpSpPr>
          <a:xfrm>
            <a:off x="3593670" y="1154466"/>
            <a:ext cx="2208713" cy="4525534"/>
            <a:chOff x="3593670" y="1154466"/>
            <a:chExt cx="2208713" cy="4525534"/>
          </a:xfrm>
        </p:grpSpPr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063A92C8-E45B-EE70-74A7-6AC15AE28F33}"/>
                </a:ext>
              </a:extLst>
            </p:cNvPr>
            <p:cNvSpPr/>
            <p:nvPr/>
          </p:nvSpPr>
          <p:spPr>
            <a:xfrm>
              <a:off x="3633008" y="1732039"/>
              <a:ext cx="2130037" cy="3876371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id="{8742E22E-6697-FC28-93B3-0E6CE37C0F9B}"/>
                </a:ext>
              </a:extLst>
            </p:cNvPr>
            <p:cNvSpPr/>
            <p:nvPr/>
          </p:nvSpPr>
          <p:spPr>
            <a:xfrm>
              <a:off x="3593670" y="1660450"/>
              <a:ext cx="2208713" cy="4019550"/>
            </a:xfrm>
            <a:prstGeom prst="roundRect">
              <a:avLst>
                <a:gd name="adj" fmla="val 4921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CA45F934-1CC8-D45F-D0C8-66B12ADF76BD}"/>
                </a:ext>
              </a:extLst>
            </p:cNvPr>
            <p:cNvSpPr/>
            <p:nvPr/>
          </p:nvSpPr>
          <p:spPr>
            <a:xfrm>
              <a:off x="4185942" y="1154466"/>
              <a:ext cx="1024169" cy="102412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O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E15363C8-CF92-CC76-47F9-3BC510C61C79}"/>
                </a:ext>
              </a:extLst>
            </p:cNvPr>
            <p:cNvSpPr/>
            <p:nvPr/>
          </p:nvSpPr>
          <p:spPr>
            <a:xfrm>
              <a:off x="3593670" y="2369108"/>
              <a:ext cx="2208713" cy="742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cap="all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Opportunities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8EA5794-84D6-91F9-1D18-BB36021152D7}"/>
                </a:ext>
              </a:extLst>
            </p:cNvPr>
            <p:cNvSpPr txBox="1"/>
            <p:nvPr/>
          </p:nvSpPr>
          <p:spPr>
            <a:xfrm>
              <a:off x="3633008" y="4039600"/>
              <a:ext cx="2130037" cy="1477328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External possibilities that can lead to an organization's growth or advantage.</a:t>
              </a:r>
            </a:p>
          </p:txBody>
        </p:sp>
        <p:pic>
          <p:nvPicPr>
            <p:cNvPr id="69" name="Graphic 68" descr="Door Open with solid fill">
              <a:extLst>
                <a:ext uri="{FF2B5EF4-FFF2-40B4-BE49-F238E27FC236}">
                  <a16:creationId xmlns:a16="http://schemas.microsoft.com/office/drawing/2014/main" id="{DEB8C592-1470-F8A1-C650-AC07CA1D95D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332266" y="3273569"/>
              <a:ext cx="731520" cy="731520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EADA0FD-8EB2-50F3-7551-F30A000E4F50}"/>
              </a:ext>
            </a:extLst>
          </p:cNvPr>
          <p:cNvGrpSpPr/>
          <p:nvPr/>
        </p:nvGrpSpPr>
        <p:grpSpPr>
          <a:xfrm>
            <a:off x="6389620" y="1154466"/>
            <a:ext cx="2208713" cy="4525534"/>
            <a:chOff x="6389620" y="1154466"/>
            <a:chExt cx="2208713" cy="4525534"/>
          </a:xfrm>
        </p:grpSpPr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61D9BBAC-8D21-3265-4CD1-3ED51F9958D5}"/>
                </a:ext>
              </a:extLst>
            </p:cNvPr>
            <p:cNvSpPr/>
            <p:nvPr/>
          </p:nvSpPr>
          <p:spPr>
            <a:xfrm>
              <a:off x="6428958" y="1732039"/>
              <a:ext cx="2130037" cy="3876371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60285CD7-3937-5DDF-4D24-F93739BA90FF}"/>
                </a:ext>
              </a:extLst>
            </p:cNvPr>
            <p:cNvSpPr/>
            <p:nvPr/>
          </p:nvSpPr>
          <p:spPr>
            <a:xfrm>
              <a:off x="6389620" y="1660450"/>
              <a:ext cx="2208713" cy="4019550"/>
            </a:xfrm>
            <a:prstGeom prst="roundRect">
              <a:avLst>
                <a:gd name="adj" fmla="val 492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DD807153-F6B9-FB72-4035-E1051C9E4CA6}"/>
                </a:ext>
              </a:extLst>
            </p:cNvPr>
            <p:cNvSpPr/>
            <p:nvPr/>
          </p:nvSpPr>
          <p:spPr>
            <a:xfrm>
              <a:off x="6981892" y="1154466"/>
              <a:ext cx="1024169" cy="102412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>
                  <a:solidFill>
                    <a:schemeClr val="accent5"/>
                  </a:solidFill>
                </a:rPr>
                <a:t>W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7ECC6047-1C3C-51CF-98AA-9ECCF713EE1C}"/>
                </a:ext>
              </a:extLst>
            </p:cNvPr>
            <p:cNvSpPr/>
            <p:nvPr/>
          </p:nvSpPr>
          <p:spPr>
            <a:xfrm>
              <a:off x="6389620" y="2369108"/>
              <a:ext cx="2208713" cy="742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cap="all" dirty="0">
                  <a:solidFill>
                    <a:schemeClr val="accent5">
                      <a:lumMod val="75000"/>
                    </a:schemeClr>
                  </a:solidFill>
                </a:rPr>
                <a:t>Weaknesses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1AEA5B8-AAE7-AAFC-E75F-92A7A9F995E6}"/>
                </a:ext>
              </a:extLst>
            </p:cNvPr>
            <p:cNvSpPr txBox="1"/>
            <p:nvPr/>
          </p:nvSpPr>
          <p:spPr>
            <a:xfrm>
              <a:off x="6428958" y="4039600"/>
              <a:ext cx="2130037" cy="1477328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Internal limitations that hinder an organization's performance or potential.</a:t>
              </a:r>
            </a:p>
          </p:txBody>
        </p:sp>
        <p:pic>
          <p:nvPicPr>
            <p:cNvPr id="71" name="Graphic 70" descr="Empty battery with solid fill">
              <a:extLst>
                <a:ext uri="{FF2B5EF4-FFF2-40B4-BE49-F238E27FC236}">
                  <a16:creationId xmlns:a16="http://schemas.microsoft.com/office/drawing/2014/main" id="{1A8414BF-3BCD-74D2-C1A0-7CE979B70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128216" y="3273569"/>
              <a:ext cx="731520" cy="73152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0E123582-2DC3-5C75-0E6D-D146F8017CB7}"/>
              </a:ext>
            </a:extLst>
          </p:cNvPr>
          <p:cNvGrpSpPr/>
          <p:nvPr/>
        </p:nvGrpSpPr>
        <p:grpSpPr>
          <a:xfrm>
            <a:off x="9185569" y="1154466"/>
            <a:ext cx="2208713" cy="4525534"/>
            <a:chOff x="9185569" y="1154466"/>
            <a:chExt cx="2208713" cy="4525534"/>
          </a:xfrm>
        </p:grpSpPr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C2F73B4B-938C-2851-B7EA-078CDBB13EFC}"/>
                </a:ext>
              </a:extLst>
            </p:cNvPr>
            <p:cNvSpPr/>
            <p:nvPr/>
          </p:nvSpPr>
          <p:spPr>
            <a:xfrm>
              <a:off x="9224907" y="1732039"/>
              <a:ext cx="2130037" cy="3876371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30E281BA-AA77-6BD4-5DFD-315552E5D389}"/>
                </a:ext>
              </a:extLst>
            </p:cNvPr>
            <p:cNvSpPr/>
            <p:nvPr/>
          </p:nvSpPr>
          <p:spPr>
            <a:xfrm>
              <a:off x="9185569" y="1660450"/>
              <a:ext cx="2208713" cy="4019550"/>
            </a:xfrm>
            <a:prstGeom prst="roundRect">
              <a:avLst>
                <a:gd name="adj" fmla="val 4921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30E90F6-650C-DBE3-5835-C9D57BCE42E1}"/>
                </a:ext>
              </a:extLst>
            </p:cNvPr>
            <p:cNvSpPr/>
            <p:nvPr/>
          </p:nvSpPr>
          <p:spPr>
            <a:xfrm>
              <a:off x="9777841" y="1154466"/>
              <a:ext cx="1024169" cy="102412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>
                  <a:solidFill>
                    <a:schemeClr val="accent6">
                      <a:lumMod val="50000"/>
                    </a:schemeClr>
                  </a:solidFill>
                </a:rPr>
                <a:t>S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AE5BF31B-B630-6E35-6056-16A8FFA4526D}"/>
                </a:ext>
              </a:extLst>
            </p:cNvPr>
            <p:cNvSpPr/>
            <p:nvPr/>
          </p:nvSpPr>
          <p:spPr>
            <a:xfrm>
              <a:off x="9185569" y="2369108"/>
              <a:ext cx="2208713" cy="742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cap="all" dirty="0">
                  <a:solidFill>
                    <a:schemeClr val="accent6">
                      <a:lumMod val="50000"/>
                    </a:schemeClr>
                  </a:solidFill>
                </a:rPr>
                <a:t>Strengths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0DF5CCB-5DAB-E37E-F74C-363977AC2ADD}"/>
                </a:ext>
              </a:extLst>
            </p:cNvPr>
            <p:cNvSpPr txBox="1"/>
            <p:nvPr/>
          </p:nvSpPr>
          <p:spPr>
            <a:xfrm>
              <a:off x="9224907" y="4039600"/>
              <a:ext cx="2130037" cy="1477328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Internal attributes that enhance an organization's ability to achieve its objectives.</a:t>
              </a:r>
            </a:p>
          </p:txBody>
        </p:sp>
        <p:pic>
          <p:nvPicPr>
            <p:cNvPr id="75" name="Graphic 74" descr="Body builder with solid fill">
              <a:extLst>
                <a:ext uri="{FF2B5EF4-FFF2-40B4-BE49-F238E27FC236}">
                  <a16:creationId xmlns:a16="http://schemas.microsoft.com/office/drawing/2014/main" id="{6D68A4E7-3A5E-C6FB-7B92-43C73B5942B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924165" y="3273569"/>
              <a:ext cx="731520" cy="7315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5216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TOWS Analysis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48C8338-D0B9-5C68-AC3A-A2BAC3A9B585}"/>
              </a:ext>
            </a:extLst>
          </p:cNvPr>
          <p:cNvGrpSpPr/>
          <p:nvPr/>
        </p:nvGrpSpPr>
        <p:grpSpPr>
          <a:xfrm>
            <a:off x="797720" y="1154466"/>
            <a:ext cx="2208713" cy="4525534"/>
            <a:chOff x="797720" y="1154466"/>
            <a:chExt cx="2208713" cy="4525534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C6711D74-894B-367D-2F98-174BEAAA5789}"/>
                </a:ext>
              </a:extLst>
            </p:cNvPr>
            <p:cNvSpPr/>
            <p:nvPr/>
          </p:nvSpPr>
          <p:spPr>
            <a:xfrm>
              <a:off x="837058" y="1732039"/>
              <a:ext cx="2130037" cy="3876371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DDFF5E16-67F6-0E5F-6A8E-9D034DAF36A4}"/>
                </a:ext>
              </a:extLst>
            </p:cNvPr>
            <p:cNvSpPr/>
            <p:nvPr/>
          </p:nvSpPr>
          <p:spPr>
            <a:xfrm>
              <a:off x="797720" y="1660450"/>
              <a:ext cx="2208713" cy="4019550"/>
            </a:xfrm>
            <a:prstGeom prst="roundRect">
              <a:avLst>
                <a:gd name="adj" fmla="val 492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710A21B-DEAF-6686-F007-02F381ED5291}"/>
                </a:ext>
              </a:extLst>
            </p:cNvPr>
            <p:cNvSpPr/>
            <p:nvPr/>
          </p:nvSpPr>
          <p:spPr>
            <a:xfrm>
              <a:off x="1389992" y="1154466"/>
              <a:ext cx="1024169" cy="102412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>
                  <a:solidFill>
                    <a:schemeClr val="accent2">
                      <a:lumMod val="50000"/>
                    </a:schemeClr>
                  </a:solidFill>
                </a:rPr>
                <a:t>T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3213D9C-27D6-60E9-0FDF-AF5C34EC2D16}"/>
                </a:ext>
              </a:extLst>
            </p:cNvPr>
            <p:cNvSpPr/>
            <p:nvPr/>
          </p:nvSpPr>
          <p:spPr>
            <a:xfrm>
              <a:off x="797720" y="2369108"/>
              <a:ext cx="2208713" cy="742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cap="all" dirty="0">
                  <a:solidFill>
                    <a:schemeClr val="accent2">
                      <a:lumMod val="50000"/>
                    </a:schemeClr>
                  </a:solidFill>
                </a:rPr>
                <a:t>Threats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F44B138-52EF-3D44-F8F1-7EA9B2699E26}"/>
                </a:ext>
              </a:extLst>
            </p:cNvPr>
            <p:cNvSpPr txBox="1"/>
            <p:nvPr/>
          </p:nvSpPr>
          <p:spPr>
            <a:xfrm>
              <a:off x="837058" y="4178099"/>
              <a:ext cx="2130037" cy="1200329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tx1">
                      <a:lumMod val="85000"/>
                      <a:lumOff val="15000"/>
                    </a:schemeClr>
                  </a:solidFill>
                </a:defRPr>
              </a:lvl1pPr>
            </a:lstStyle>
            <a:p>
              <a:r>
                <a:rPr lang="en-US" sz="1800" dirty="0"/>
                <a:t>External challenges that could negatively impact an organization.</a:t>
              </a:r>
            </a:p>
          </p:txBody>
        </p:sp>
        <p:pic>
          <p:nvPicPr>
            <p:cNvPr id="9" name="Graphic 8" descr="Scorpion with solid fill">
              <a:extLst>
                <a:ext uri="{FF2B5EF4-FFF2-40B4-BE49-F238E27FC236}">
                  <a16:creationId xmlns:a16="http://schemas.microsoft.com/office/drawing/2014/main" id="{258FD88B-1179-9941-C01F-3F2FE96B37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36316" y="3342819"/>
              <a:ext cx="731520" cy="731520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D5BFF1C-87D1-1617-EB75-6A7FC03300E0}"/>
              </a:ext>
            </a:extLst>
          </p:cNvPr>
          <p:cNvGrpSpPr/>
          <p:nvPr/>
        </p:nvGrpSpPr>
        <p:grpSpPr>
          <a:xfrm>
            <a:off x="3593670" y="1154466"/>
            <a:ext cx="2208713" cy="4525534"/>
            <a:chOff x="3593670" y="1154466"/>
            <a:chExt cx="2208713" cy="4525534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1E593EEF-D593-9FA9-818E-D01A91C56497}"/>
                </a:ext>
              </a:extLst>
            </p:cNvPr>
            <p:cNvSpPr/>
            <p:nvPr/>
          </p:nvSpPr>
          <p:spPr>
            <a:xfrm>
              <a:off x="3633008" y="1732039"/>
              <a:ext cx="2130037" cy="3876371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6E368FBF-CB88-3471-7208-E1645BF94F28}"/>
                </a:ext>
              </a:extLst>
            </p:cNvPr>
            <p:cNvSpPr/>
            <p:nvPr/>
          </p:nvSpPr>
          <p:spPr>
            <a:xfrm>
              <a:off x="3593670" y="1660450"/>
              <a:ext cx="2208713" cy="4019550"/>
            </a:xfrm>
            <a:prstGeom prst="roundRect">
              <a:avLst>
                <a:gd name="adj" fmla="val 4921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0EB58CB-3594-64FF-2F0A-DE3074E53B3D}"/>
                </a:ext>
              </a:extLst>
            </p:cNvPr>
            <p:cNvSpPr/>
            <p:nvPr/>
          </p:nvSpPr>
          <p:spPr>
            <a:xfrm>
              <a:off x="4185942" y="1154466"/>
              <a:ext cx="1024169" cy="102412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O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61ABB37-97DE-3E7D-7A6C-F72545E02F90}"/>
                </a:ext>
              </a:extLst>
            </p:cNvPr>
            <p:cNvSpPr/>
            <p:nvPr/>
          </p:nvSpPr>
          <p:spPr>
            <a:xfrm>
              <a:off x="3593670" y="2369108"/>
              <a:ext cx="2208713" cy="742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cap="all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Opportunities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D7442FF-0A52-9189-1111-1C54543E4FD6}"/>
                </a:ext>
              </a:extLst>
            </p:cNvPr>
            <p:cNvSpPr txBox="1"/>
            <p:nvPr/>
          </p:nvSpPr>
          <p:spPr>
            <a:xfrm>
              <a:off x="3633008" y="4039600"/>
              <a:ext cx="2130037" cy="1477328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External possibilities that can lead to an organization's growth or advantage.</a:t>
              </a:r>
            </a:p>
          </p:txBody>
        </p:sp>
        <p:pic>
          <p:nvPicPr>
            <p:cNvPr id="16" name="Graphic 15" descr="Door Open with solid fill">
              <a:extLst>
                <a:ext uri="{FF2B5EF4-FFF2-40B4-BE49-F238E27FC236}">
                  <a16:creationId xmlns:a16="http://schemas.microsoft.com/office/drawing/2014/main" id="{76E94F5A-812F-3572-BF99-B571948E409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332266" y="3273569"/>
              <a:ext cx="731520" cy="731520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7896944-422B-00C3-6D1F-E9CDFDF3D750}"/>
              </a:ext>
            </a:extLst>
          </p:cNvPr>
          <p:cNvGrpSpPr/>
          <p:nvPr/>
        </p:nvGrpSpPr>
        <p:grpSpPr>
          <a:xfrm>
            <a:off x="6389620" y="1154466"/>
            <a:ext cx="2208713" cy="4525534"/>
            <a:chOff x="6389620" y="1154466"/>
            <a:chExt cx="2208713" cy="4525534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9428F2ED-57DD-6B25-EB1B-AA11087EFC1B}"/>
                </a:ext>
              </a:extLst>
            </p:cNvPr>
            <p:cNvSpPr/>
            <p:nvPr/>
          </p:nvSpPr>
          <p:spPr>
            <a:xfrm>
              <a:off x="6428958" y="1732039"/>
              <a:ext cx="2130037" cy="3876371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F6460BF7-F44B-AA9E-AC75-A6B8D7C3E938}"/>
                </a:ext>
              </a:extLst>
            </p:cNvPr>
            <p:cNvSpPr/>
            <p:nvPr/>
          </p:nvSpPr>
          <p:spPr>
            <a:xfrm>
              <a:off x="6389620" y="1660450"/>
              <a:ext cx="2208713" cy="4019550"/>
            </a:xfrm>
            <a:prstGeom prst="roundRect">
              <a:avLst>
                <a:gd name="adj" fmla="val 492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9125354-4F62-B576-6B76-EE1F84903CAD}"/>
                </a:ext>
              </a:extLst>
            </p:cNvPr>
            <p:cNvSpPr/>
            <p:nvPr/>
          </p:nvSpPr>
          <p:spPr>
            <a:xfrm>
              <a:off x="6981892" y="1154466"/>
              <a:ext cx="1024169" cy="102412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>
                  <a:solidFill>
                    <a:schemeClr val="accent5"/>
                  </a:solidFill>
                </a:rPr>
                <a:t>W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3628E42-7C56-E64F-8D7C-CEDE982973B1}"/>
                </a:ext>
              </a:extLst>
            </p:cNvPr>
            <p:cNvSpPr/>
            <p:nvPr/>
          </p:nvSpPr>
          <p:spPr>
            <a:xfrm>
              <a:off x="6389620" y="2369108"/>
              <a:ext cx="2208713" cy="742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cap="all" dirty="0">
                  <a:solidFill>
                    <a:schemeClr val="accent5">
                      <a:lumMod val="75000"/>
                    </a:schemeClr>
                  </a:solidFill>
                </a:rPr>
                <a:t>Weaknesses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7F495B0-C5B0-1A73-DD1E-874FC5240245}"/>
                </a:ext>
              </a:extLst>
            </p:cNvPr>
            <p:cNvSpPr txBox="1"/>
            <p:nvPr/>
          </p:nvSpPr>
          <p:spPr>
            <a:xfrm>
              <a:off x="6428958" y="4039600"/>
              <a:ext cx="2130037" cy="1477328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Internal limitations that hinder an organization's performance or potential.</a:t>
              </a:r>
            </a:p>
          </p:txBody>
        </p:sp>
        <p:pic>
          <p:nvPicPr>
            <p:cNvPr id="23" name="Graphic 22" descr="Empty battery with solid fill">
              <a:extLst>
                <a:ext uri="{FF2B5EF4-FFF2-40B4-BE49-F238E27FC236}">
                  <a16:creationId xmlns:a16="http://schemas.microsoft.com/office/drawing/2014/main" id="{9012CEB4-A109-DAB1-908E-E1247286CAA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128216" y="3273569"/>
              <a:ext cx="731520" cy="731520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1737A8B-323E-33B0-9F5B-1DAB31AB0DD6}"/>
              </a:ext>
            </a:extLst>
          </p:cNvPr>
          <p:cNvGrpSpPr/>
          <p:nvPr/>
        </p:nvGrpSpPr>
        <p:grpSpPr>
          <a:xfrm>
            <a:off x="9185569" y="1154466"/>
            <a:ext cx="2208713" cy="4525534"/>
            <a:chOff x="9185569" y="1154466"/>
            <a:chExt cx="2208713" cy="4525534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E4BA136E-0C64-7900-8BCD-CB5E0E8C3287}"/>
                </a:ext>
              </a:extLst>
            </p:cNvPr>
            <p:cNvSpPr/>
            <p:nvPr/>
          </p:nvSpPr>
          <p:spPr>
            <a:xfrm>
              <a:off x="9224907" y="1732039"/>
              <a:ext cx="2130037" cy="3876371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0CB3FA7E-B0D4-14C1-DDE5-FCC2FCDEAF71}"/>
                </a:ext>
              </a:extLst>
            </p:cNvPr>
            <p:cNvSpPr/>
            <p:nvPr/>
          </p:nvSpPr>
          <p:spPr>
            <a:xfrm>
              <a:off x="9185569" y="1660450"/>
              <a:ext cx="2208713" cy="4019550"/>
            </a:xfrm>
            <a:prstGeom prst="roundRect">
              <a:avLst>
                <a:gd name="adj" fmla="val 4921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36040688-1D62-BB38-72E6-2A967E2D7607}"/>
                </a:ext>
              </a:extLst>
            </p:cNvPr>
            <p:cNvSpPr/>
            <p:nvPr/>
          </p:nvSpPr>
          <p:spPr>
            <a:xfrm>
              <a:off x="9777841" y="1154466"/>
              <a:ext cx="1024169" cy="102412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>
                  <a:solidFill>
                    <a:schemeClr val="accent6">
                      <a:lumMod val="50000"/>
                    </a:schemeClr>
                  </a:solidFill>
                </a:rPr>
                <a:t>S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5D4C7F6-B5FA-353B-AE67-98318A52A563}"/>
                </a:ext>
              </a:extLst>
            </p:cNvPr>
            <p:cNvSpPr/>
            <p:nvPr/>
          </p:nvSpPr>
          <p:spPr>
            <a:xfrm>
              <a:off x="9185569" y="2369108"/>
              <a:ext cx="2208713" cy="742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cap="all" dirty="0">
                  <a:solidFill>
                    <a:schemeClr val="accent6">
                      <a:lumMod val="50000"/>
                    </a:schemeClr>
                  </a:solidFill>
                </a:rPr>
                <a:t>Strengths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6BAFA2B-95C8-BE45-47CE-37BB85167F32}"/>
                </a:ext>
              </a:extLst>
            </p:cNvPr>
            <p:cNvSpPr txBox="1"/>
            <p:nvPr/>
          </p:nvSpPr>
          <p:spPr>
            <a:xfrm>
              <a:off x="9224907" y="4039600"/>
              <a:ext cx="2130037" cy="1477328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Internal attributes that enhance an organization's ability to achieve its objectives.</a:t>
              </a:r>
            </a:p>
          </p:txBody>
        </p:sp>
        <p:pic>
          <p:nvPicPr>
            <p:cNvPr id="30" name="Graphic 29" descr="Body builder with solid fill">
              <a:extLst>
                <a:ext uri="{FF2B5EF4-FFF2-40B4-BE49-F238E27FC236}">
                  <a16:creationId xmlns:a16="http://schemas.microsoft.com/office/drawing/2014/main" id="{129D53B5-2D01-F5D1-E69D-288722DD7C9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924165" y="3273569"/>
              <a:ext cx="731520" cy="7315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64025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8502</TotalTime>
  <Words>157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TOWS Analysis – Slide Template</vt:lpstr>
      <vt:lpstr>TOWS Analysis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TOWS Analysis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2023-10-19T22:09:39Z</dcterms:modified>
  <cp:category>Charts &amp; Diagrams</cp:category>
</cp:coreProperties>
</file>