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500" y="8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026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7/5/2021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Up-and-Down Diverging Arrows – Slide Template</a:t>
            </a:r>
          </a:p>
        </p:txBody>
      </p:sp>
      <p:sp>
        <p:nvSpPr>
          <p:cNvPr id="4" name="Shape">
            <a:extLst>
              <a:ext uri="{FF2B5EF4-FFF2-40B4-BE49-F238E27FC236}">
                <a16:creationId xmlns:a16="http://schemas.microsoft.com/office/drawing/2014/main" id="{B5203744-EA01-4C96-9C83-D48513CE9553}"/>
              </a:ext>
            </a:extLst>
          </p:cNvPr>
          <p:cNvSpPr/>
          <p:nvPr/>
        </p:nvSpPr>
        <p:spPr>
          <a:xfrm>
            <a:off x="4398963" y="2663721"/>
            <a:ext cx="2641600" cy="2359234"/>
          </a:xfrm>
          <a:custGeom>
            <a:avLst/>
            <a:gdLst/>
            <a:ahLst/>
            <a:cxnLst>
              <a:cxn ang="0">
                <a:pos x="wd2" y="hd2"/>
              </a:cxn>
              <a:cxn ang="5400000">
                <a:pos x="wd2" y="hd2"/>
              </a:cxn>
              <a:cxn ang="10800000">
                <a:pos x="wd2" y="hd2"/>
              </a:cxn>
              <a:cxn ang="16200000">
                <a:pos x="wd2" y="hd2"/>
              </a:cxn>
            </a:cxnLst>
            <a:rect l="0" t="0" r="r" b="b"/>
            <a:pathLst>
              <a:path w="21108" h="21409" extrusionOk="0">
                <a:moveTo>
                  <a:pt x="20746" y="15990"/>
                </a:moveTo>
                <a:lnTo>
                  <a:pt x="14535" y="12066"/>
                </a:lnTo>
                <a:cubicBezTo>
                  <a:pt x="14170" y="11833"/>
                  <a:pt x="13713" y="12014"/>
                  <a:pt x="13546" y="12447"/>
                </a:cubicBezTo>
                <a:lnTo>
                  <a:pt x="13082" y="13674"/>
                </a:lnTo>
                <a:cubicBezTo>
                  <a:pt x="13028" y="13812"/>
                  <a:pt x="12907" y="13907"/>
                  <a:pt x="12770" y="13907"/>
                </a:cubicBezTo>
                <a:lnTo>
                  <a:pt x="6019" y="13907"/>
                </a:lnTo>
                <a:cubicBezTo>
                  <a:pt x="5608" y="13907"/>
                  <a:pt x="5387" y="13631"/>
                  <a:pt x="5296" y="13458"/>
                </a:cubicBezTo>
                <a:cubicBezTo>
                  <a:pt x="5197" y="13294"/>
                  <a:pt x="5067" y="12948"/>
                  <a:pt x="5235" y="12524"/>
                </a:cubicBezTo>
                <a:lnTo>
                  <a:pt x="8561" y="4132"/>
                </a:lnTo>
                <a:cubicBezTo>
                  <a:pt x="9147" y="2654"/>
                  <a:pt x="8568" y="925"/>
                  <a:pt x="7267" y="259"/>
                </a:cubicBezTo>
                <a:cubicBezTo>
                  <a:pt x="6924" y="86"/>
                  <a:pt x="6567" y="0"/>
                  <a:pt x="6209" y="0"/>
                </a:cubicBezTo>
                <a:cubicBezTo>
                  <a:pt x="5227" y="0"/>
                  <a:pt x="4283" y="640"/>
                  <a:pt x="3857" y="1729"/>
                </a:cubicBezTo>
                <a:lnTo>
                  <a:pt x="3454" y="2749"/>
                </a:lnTo>
                <a:lnTo>
                  <a:pt x="4572" y="2749"/>
                </a:lnTo>
                <a:cubicBezTo>
                  <a:pt x="5326" y="2749"/>
                  <a:pt x="5828" y="3622"/>
                  <a:pt x="5524" y="4400"/>
                </a:cubicBezTo>
                <a:lnTo>
                  <a:pt x="3636" y="9300"/>
                </a:lnTo>
                <a:cubicBezTo>
                  <a:pt x="3469" y="9733"/>
                  <a:pt x="3096" y="10009"/>
                  <a:pt x="2685" y="10009"/>
                </a:cubicBezTo>
                <a:lnTo>
                  <a:pt x="577" y="10009"/>
                </a:lnTo>
                <a:lnTo>
                  <a:pt x="531" y="10121"/>
                </a:lnTo>
                <a:cubicBezTo>
                  <a:pt x="-329" y="12300"/>
                  <a:pt x="-139" y="14806"/>
                  <a:pt x="1056" y="16786"/>
                </a:cubicBezTo>
                <a:cubicBezTo>
                  <a:pt x="2190" y="18670"/>
                  <a:pt x="4108" y="19750"/>
                  <a:pt x="6117" y="19750"/>
                </a:cubicBezTo>
                <a:lnTo>
                  <a:pt x="10250" y="19750"/>
                </a:lnTo>
                <a:cubicBezTo>
                  <a:pt x="10494" y="19750"/>
                  <a:pt x="10654" y="20036"/>
                  <a:pt x="10562" y="20286"/>
                </a:cubicBezTo>
                <a:cubicBezTo>
                  <a:pt x="10311" y="20934"/>
                  <a:pt x="10874" y="21600"/>
                  <a:pt x="11460" y="21358"/>
                </a:cubicBezTo>
                <a:lnTo>
                  <a:pt x="20654" y="17434"/>
                </a:lnTo>
                <a:cubicBezTo>
                  <a:pt x="21210" y="17200"/>
                  <a:pt x="21271" y="16319"/>
                  <a:pt x="20746" y="15990"/>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EDFCA39D-AB54-4F36-B4CC-03B087E1AD60}"/>
              </a:ext>
            </a:extLst>
          </p:cNvPr>
          <p:cNvSpPr/>
          <p:nvPr/>
        </p:nvSpPr>
        <p:spPr>
          <a:xfrm>
            <a:off x="2913063" y="2758971"/>
            <a:ext cx="1012654" cy="800100"/>
          </a:xfrm>
          <a:custGeom>
            <a:avLst/>
            <a:gdLst/>
            <a:ahLst/>
            <a:cxnLst>
              <a:cxn ang="0">
                <a:pos x="wd2" y="hd2"/>
              </a:cxn>
              <a:cxn ang="5400000">
                <a:pos x="wd2" y="hd2"/>
              </a:cxn>
              <a:cxn ang="10800000">
                <a:pos x="wd2" y="hd2"/>
              </a:cxn>
              <a:cxn ang="16200000">
                <a:pos x="wd2" y="hd2"/>
              </a:cxn>
            </a:cxnLst>
            <a:rect l="0" t="0" r="r" b="b"/>
            <a:pathLst>
              <a:path w="20522" h="21600" extrusionOk="0">
                <a:moveTo>
                  <a:pt x="17889" y="0"/>
                </a:moveTo>
                <a:lnTo>
                  <a:pt x="7427" y="0"/>
                </a:lnTo>
                <a:cubicBezTo>
                  <a:pt x="6385" y="0"/>
                  <a:pt x="5439" y="823"/>
                  <a:pt x="5014" y="2109"/>
                </a:cubicBezTo>
                <a:lnTo>
                  <a:pt x="227" y="16689"/>
                </a:lnTo>
                <a:cubicBezTo>
                  <a:pt x="-545" y="19003"/>
                  <a:pt x="748" y="21600"/>
                  <a:pt x="2640" y="21600"/>
                </a:cubicBezTo>
                <a:lnTo>
                  <a:pt x="13102" y="21600"/>
                </a:lnTo>
                <a:cubicBezTo>
                  <a:pt x="14145" y="21600"/>
                  <a:pt x="15090" y="20777"/>
                  <a:pt x="15515" y="19491"/>
                </a:cubicBezTo>
                <a:lnTo>
                  <a:pt x="20302" y="4911"/>
                </a:lnTo>
                <a:cubicBezTo>
                  <a:pt x="21055" y="2597"/>
                  <a:pt x="19781" y="0"/>
                  <a:pt x="17889"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04F0521-D9D4-4440-B3AD-2C0EEECBB4F2}"/>
              </a:ext>
            </a:extLst>
          </p:cNvPr>
          <p:cNvSpPr/>
          <p:nvPr/>
        </p:nvSpPr>
        <p:spPr>
          <a:xfrm>
            <a:off x="5218112" y="3282846"/>
            <a:ext cx="1013021" cy="800100"/>
          </a:xfrm>
          <a:custGeom>
            <a:avLst/>
            <a:gdLst/>
            <a:ahLst/>
            <a:cxnLst>
              <a:cxn ang="0">
                <a:pos x="wd2" y="hd2"/>
              </a:cxn>
              <a:cxn ang="5400000">
                <a:pos x="wd2" y="hd2"/>
              </a:cxn>
              <a:cxn ang="10800000">
                <a:pos x="wd2" y="hd2"/>
              </a:cxn>
              <a:cxn ang="16200000">
                <a:pos x="wd2" y="hd2"/>
              </a:cxn>
            </a:cxnLst>
            <a:rect l="0" t="0" r="r" b="b"/>
            <a:pathLst>
              <a:path w="20511" h="21600" extrusionOk="0">
                <a:moveTo>
                  <a:pt x="17874" y="0"/>
                </a:moveTo>
                <a:lnTo>
                  <a:pt x="7421" y="0"/>
                </a:lnTo>
                <a:cubicBezTo>
                  <a:pt x="6380" y="0"/>
                  <a:pt x="5435" y="823"/>
                  <a:pt x="5010" y="2109"/>
                </a:cubicBezTo>
                <a:lnTo>
                  <a:pt x="227" y="16689"/>
                </a:lnTo>
                <a:cubicBezTo>
                  <a:pt x="-544" y="19003"/>
                  <a:pt x="748" y="21600"/>
                  <a:pt x="2638" y="21600"/>
                </a:cubicBezTo>
                <a:lnTo>
                  <a:pt x="13091" y="21600"/>
                </a:lnTo>
                <a:cubicBezTo>
                  <a:pt x="14132" y="21600"/>
                  <a:pt x="15077" y="20777"/>
                  <a:pt x="15502" y="19491"/>
                </a:cubicBezTo>
                <a:lnTo>
                  <a:pt x="20285" y="4911"/>
                </a:lnTo>
                <a:cubicBezTo>
                  <a:pt x="21056" y="2623"/>
                  <a:pt x="19764" y="0"/>
                  <a:pt x="17874"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C77D200-7486-4D9B-8A64-B811135400E8}"/>
              </a:ext>
            </a:extLst>
          </p:cNvPr>
          <p:cNvSpPr/>
          <p:nvPr/>
        </p:nvSpPr>
        <p:spPr>
          <a:xfrm>
            <a:off x="2103438" y="1835046"/>
            <a:ext cx="2642141" cy="2360188"/>
          </a:xfrm>
          <a:custGeom>
            <a:avLst/>
            <a:gdLst/>
            <a:ahLst/>
            <a:cxnLst>
              <a:cxn ang="0">
                <a:pos x="wd2" y="hd2"/>
              </a:cxn>
              <a:cxn ang="5400000">
                <a:pos x="wd2" y="hd2"/>
              </a:cxn>
              <a:cxn ang="10800000">
                <a:pos x="wd2" y="hd2"/>
              </a:cxn>
              <a:cxn ang="16200000">
                <a:pos x="wd2" y="hd2"/>
              </a:cxn>
            </a:cxnLst>
            <a:rect l="0" t="0" r="r" b="b"/>
            <a:pathLst>
              <a:path w="21187" h="21409" extrusionOk="0">
                <a:moveTo>
                  <a:pt x="16996" y="17521"/>
                </a:moveTo>
                <a:cubicBezTo>
                  <a:pt x="16240" y="17521"/>
                  <a:pt x="15736" y="16648"/>
                  <a:pt x="16042" y="15871"/>
                </a:cubicBezTo>
                <a:lnTo>
                  <a:pt x="17936" y="10972"/>
                </a:lnTo>
                <a:cubicBezTo>
                  <a:pt x="18104" y="10540"/>
                  <a:pt x="18478" y="10263"/>
                  <a:pt x="18891" y="10263"/>
                </a:cubicBezTo>
                <a:lnTo>
                  <a:pt x="20976" y="10263"/>
                </a:lnTo>
                <a:cubicBezTo>
                  <a:pt x="21434" y="8354"/>
                  <a:pt x="21144" y="6298"/>
                  <a:pt x="20128" y="4621"/>
                </a:cubicBezTo>
                <a:cubicBezTo>
                  <a:pt x="18990" y="2738"/>
                  <a:pt x="17065" y="1658"/>
                  <a:pt x="15049" y="1658"/>
                </a:cubicBezTo>
                <a:lnTo>
                  <a:pt x="10901" y="1658"/>
                </a:lnTo>
                <a:cubicBezTo>
                  <a:pt x="10657" y="1658"/>
                  <a:pt x="10497" y="1373"/>
                  <a:pt x="10588" y="1122"/>
                </a:cubicBezTo>
                <a:cubicBezTo>
                  <a:pt x="10840" y="474"/>
                  <a:pt x="10275" y="-191"/>
                  <a:pt x="9687" y="51"/>
                </a:cubicBezTo>
                <a:lnTo>
                  <a:pt x="460" y="3973"/>
                </a:lnTo>
                <a:cubicBezTo>
                  <a:pt x="-105" y="4215"/>
                  <a:pt x="-166" y="5088"/>
                  <a:pt x="369" y="5425"/>
                </a:cubicBezTo>
                <a:lnTo>
                  <a:pt x="6601" y="9348"/>
                </a:lnTo>
                <a:cubicBezTo>
                  <a:pt x="6968" y="9581"/>
                  <a:pt x="7426" y="9399"/>
                  <a:pt x="7594" y="8967"/>
                </a:cubicBezTo>
                <a:lnTo>
                  <a:pt x="8060" y="7741"/>
                </a:lnTo>
                <a:cubicBezTo>
                  <a:pt x="8113" y="7602"/>
                  <a:pt x="8236" y="7507"/>
                  <a:pt x="8373" y="7507"/>
                </a:cubicBezTo>
                <a:lnTo>
                  <a:pt x="15148" y="7507"/>
                </a:lnTo>
                <a:cubicBezTo>
                  <a:pt x="15560" y="7507"/>
                  <a:pt x="15782" y="7784"/>
                  <a:pt x="15874" y="7957"/>
                </a:cubicBezTo>
                <a:cubicBezTo>
                  <a:pt x="15973" y="8121"/>
                  <a:pt x="16103" y="8466"/>
                  <a:pt x="15935" y="8890"/>
                </a:cubicBezTo>
                <a:lnTo>
                  <a:pt x="12597" y="17279"/>
                </a:lnTo>
                <a:cubicBezTo>
                  <a:pt x="12009" y="18757"/>
                  <a:pt x="12589" y="20485"/>
                  <a:pt x="13895" y="21150"/>
                </a:cubicBezTo>
                <a:cubicBezTo>
                  <a:pt x="14239" y="21323"/>
                  <a:pt x="14598" y="21409"/>
                  <a:pt x="14957" y="21409"/>
                </a:cubicBezTo>
                <a:cubicBezTo>
                  <a:pt x="15942" y="21409"/>
                  <a:pt x="16889" y="20770"/>
                  <a:pt x="17317" y="19681"/>
                </a:cubicBezTo>
                <a:lnTo>
                  <a:pt x="18173" y="17521"/>
                </a:lnTo>
                <a:lnTo>
                  <a:pt x="16996" y="17521"/>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pic>
        <p:nvPicPr>
          <p:cNvPr id="14" name="Graphic 13" descr="Customer review outline">
            <a:extLst>
              <a:ext uri="{FF2B5EF4-FFF2-40B4-BE49-F238E27FC236}">
                <a16:creationId xmlns:a16="http://schemas.microsoft.com/office/drawing/2014/main" id="{3B74FE73-8133-4764-83EF-C00B96540A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66640" y="3424914"/>
            <a:ext cx="515966" cy="515966"/>
          </a:xfrm>
          <a:prstGeom prst="rect">
            <a:avLst/>
          </a:prstGeom>
        </p:spPr>
      </p:pic>
      <p:pic>
        <p:nvPicPr>
          <p:cNvPr id="15" name="Graphic 14" descr="Handshake outline">
            <a:extLst>
              <a:ext uri="{FF2B5EF4-FFF2-40B4-BE49-F238E27FC236}">
                <a16:creationId xmlns:a16="http://schemas.microsoft.com/office/drawing/2014/main" id="{2991A225-6793-4871-91F0-92EC8F2649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16138" y="3116230"/>
            <a:ext cx="566666" cy="566666"/>
          </a:xfrm>
          <a:prstGeom prst="rect">
            <a:avLst/>
          </a:prstGeom>
        </p:spPr>
      </p:pic>
      <p:pic>
        <p:nvPicPr>
          <p:cNvPr id="16" name="Graphic 15" descr="Target Audience outline">
            <a:extLst>
              <a:ext uri="{FF2B5EF4-FFF2-40B4-BE49-F238E27FC236}">
                <a16:creationId xmlns:a16="http://schemas.microsoft.com/office/drawing/2014/main" id="{4B5EDE73-3FEF-40A7-972C-DE7857C8DBF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52544" y="2892176"/>
            <a:ext cx="533692" cy="533692"/>
          </a:xfrm>
          <a:prstGeom prst="rect">
            <a:avLst/>
          </a:prstGeom>
        </p:spPr>
      </p:pic>
      <p:grpSp>
        <p:nvGrpSpPr>
          <p:cNvPr id="17" name="Group 16">
            <a:extLst>
              <a:ext uri="{FF2B5EF4-FFF2-40B4-BE49-F238E27FC236}">
                <a16:creationId xmlns:a16="http://schemas.microsoft.com/office/drawing/2014/main" id="{D2A0032D-E6E7-4658-92CE-B76CA21E9886}"/>
              </a:ext>
            </a:extLst>
          </p:cNvPr>
          <p:cNvGrpSpPr/>
          <p:nvPr/>
        </p:nvGrpSpPr>
        <p:grpSpPr>
          <a:xfrm>
            <a:off x="255548" y="2175619"/>
            <a:ext cx="2194561" cy="2464233"/>
            <a:chOff x="332935" y="2519816"/>
            <a:chExt cx="2926081" cy="3285644"/>
          </a:xfrm>
        </p:grpSpPr>
        <p:sp>
          <p:nvSpPr>
            <p:cNvPr id="18" name="TextBox 17">
              <a:extLst>
                <a:ext uri="{FF2B5EF4-FFF2-40B4-BE49-F238E27FC236}">
                  <a16:creationId xmlns:a16="http://schemas.microsoft.com/office/drawing/2014/main" id="{010673D8-06B9-4DCC-832F-B4B37A21CC01}"/>
                </a:ext>
              </a:extLst>
            </p:cNvPr>
            <p:cNvSpPr txBox="1"/>
            <p:nvPr/>
          </p:nvSpPr>
          <p:spPr>
            <a:xfrm>
              <a:off x="332935" y="2519816"/>
              <a:ext cx="2463853" cy="492443"/>
            </a:xfrm>
            <a:prstGeom prst="rect">
              <a:avLst/>
            </a:prstGeom>
            <a:noFill/>
          </p:spPr>
          <p:txBody>
            <a:bodyPr wrap="square" lIns="0" rIns="0" rtlCol="0" anchor="b">
              <a:spAutoFit/>
            </a:bodyPr>
            <a:lstStyle/>
            <a:p>
              <a:r>
                <a:rPr lang="en-US" b="1" noProof="1">
                  <a:solidFill>
                    <a:schemeClr val="accent5">
                      <a:lumMod val="50000"/>
                    </a:schemeClr>
                  </a:solidFill>
                </a:rPr>
                <a:t>Lorem Ipsum</a:t>
              </a:r>
            </a:p>
          </p:txBody>
        </p:sp>
        <p:sp>
          <p:nvSpPr>
            <p:cNvPr id="19" name="TextBox 18">
              <a:extLst>
                <a:ext uri="{FF2B5EF4-FFF2-40B4-BE49-F238E27FC236}">
                  <a16:creationId xmlns:a16="http://schemas.microsoft.com/office/drawing/2014/main" id="{F16AF9A3-773A-4E39-9EE1-234C8D700443}"/>
                </a:ext>
              </a:extLst>
            </p:cNvPr>
            <p:cNvSpPr txBox="1"/>
            <p:nvPr/>
          </p:nvSpPr>
          <p:spPr>
            <a:xfrm>
              <a:off x="332936" y="3497136"/>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3" name="Group 22">
            <a:extLst>
              <a:ext uri="{FF2B5EF4-FFF2-40B4-BE49-F238E27FC236}">
                <a16:creationId xmlns:a16="http://schemas.microsoft.com/office/drawing/2014/main" id="{DF3E9916-28CB-469C-950A-C077D837C43F}"/>
              </a:ext>
            </a:extLst>
          </p:cNvPr>
          <p:cNvGrpSpPr/>
          <p:nvPr/>
        </p:nvGrpSpPr>
        <p:grpSpPr>
          <a:xfrm>
            <a:off x="6748833" y="2198703"/>
            <a:ext cx="2194560" cy="2418067"/>
            <a:chOff x="8998444" y="1788604"/>
            <a:chExt cx="2926080" cy="3224089"/>
          </a:xfrm>
        </p:grpSpPr>
        <p:sp>
          <p:nvSpPr>
            <p:cNvPr id="21" name="TextBox 20">
              <a:extLst>
                <a:ext uri="{FF2B5EF4-FFF2-40B4-BE49-F238E27FC236}">
                  <a16:creationId xmlns:a16="http://schemas.microsoft.com/office/drawing/2014/main" id="{5F75EE58-069A-4FE3-AA54-0BE7C2A9CD0F}"/>
                </a:ext>
              </a:extLst>
            </p:cNvPr>
            <p:cNvSpPr txBox="1"/>
            <p:nvPr/>
          </p:nvSpPr>
          <p:spPr>
            <a:xfrm>
              <a:off x="9387416" y="4520250"/>
              <a:ext cx="2537107" cy="492443"/>
            </a:xfrm>
            <a:prstGeom prst="rect">
              <a:avLst/>
            </a:prstGeom>
            <a:noFill/>
          </p:spPr>
          <p:txBody>
            <a:bodyPr wrap="square" lIns="0" rIns="0" rtlCol="0" anchor="b">
              <a:spAutoFit/>
            </a:bodyPr>
            <a:lstStyle/>
            <a:p>
              <a:pPr algn="r"/>
              <a:r>
                <a:rPr lang="en-US" b="1" noProof="1">
                  <a:solidFill>
                    <a:schemeClr val="accent6">
                      <a:lumMod val="50000"/>
                    </a:schemeClr>
                  </a:solidFill>
                </a:rPr>
                <a:t>Lorem Ipsum</a:t>
              </a:r>
            </a:p>
          </p:txBody>
        </p:sp>
        <p:sp>
          <p:nvSpPr>
            <p:cNvPr id="22" name="TextBox 21">
              <a:extLst>
                <a:ext uri="{FF2B5EF4-FFF2-40B4-BE49-F238E27FC236}">
                  <a16:creationId xmlns:a16="http://schemas.microsoft.com/office/drawing/2014/main" id="{B354465E-D044-4EAA-88F7-E96FB5C8D7A7}"/>
                </a:ext>
              </a:extLst>
            </p:cNvPr>
            <p:cNvSpPr txBox="1"/>
            <p:nvPr/>
          </p:nvSpPr>
          <p:spPr>
            <a:xfrm>
              <a:off x="8998444" y="1788604"/>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Up-and-Down Diverging Arrows – Slide Template</a:t>
            </a:r>
          </a:p>
        </p:txBody>
      </p:sp>
      <p:sp>
        <p:nvSpPr>
          <p:cNvPr id="4" name="Shape">
            <a:extLst>
              <a:ext uri="{FF2B5EF4-FFF2-40B4-BE49-F238E27FC236}">
                <a16:creationId xmlns:a16="http://schemas.microsoft.com/office/drawing/2014/main" id="{B5203744-EA01-4C96-9C83-D48513CE9553}"/>
              </a:ext>
            </a:extLst>
          </p:cNvPr>
          <p:cNvSpPr/>
          <p:nvPr/>
        </p:nvSpPr>
        <p:spPr>
          <a:xfrm>
            <a:off x="4398963" y="2663721"/>
            <a:ext cx="2641600" cy="2359234"/>
          </a:xfrm>
          <a:custGeom>
            <a:avLst/>
            <a:gdLst/>
            <a:ahLst/>
            <a:cxnLst>
              <a:cxn ang="0">
                <a:pos x="wd2" y="hd2"/>
              </a:cxn>
              <a:cxn ang="5400000">
                <a:pos x="wd2" y="hd2"/>
              </a:cxn>
              <a:cxn ang="10800000">
                <a:pos x="wd2" y="hd2"/>
              </a:cxn>
              <a:cxn ang="16200000">
                <a:pos x="wd2" y="hd2"/>
              </a:cxn>
            </a:cxnLst>
            <a:rect l="0" t="0" r="r" b="b"/>
            <a:pathLst>
              <a:path w="21108" h="21409" extrusionOk="0">
                <a:moveTo>
                  <a:pt x="20746" y="15990"/>
                </a:moveTo>
                <a:lnTo>
                  <a:pt x="14535" y="12066"/>
                </a:lnTo>
                <a:cubicBezTo>
                  <a:pt x="14170" y="11833"/>
                  <a:pt x="13713" y="12014"/>
                  <a:pt x="13546" y="12447"/>
                </a:cubicBezTo>
                <a:lnTo>
                  <a:pt x="13082" y="13674"/>
                </a:lnTo>
                <a:cubicBezTo>
                  <a:pt x="13028" y="13812"/>
                  <a:pt x="12907" y="13907"/>
                  <a:pt x="12770" y="13907"/>
                </a:cubicBezTo>
                <a:lnTo>
                  <a:pt x="6019" y="13907"/>
                </a:lnTo>
                <a:cubicBezTo>
                  <a:pt x="5608" y="13907"/>
                  <a:pt x="5387" y="13631"/>
                  <a:pt x="5296" y="13458"/>
                </a:cubicBezTo>
                <a:cubicBezTo>
                  <a:pt x="5197" y="13294"/>
                  <a:pt x="5067" y="12948"/>
                  <a:pt x="5235" y="12524"/>
                </a:cubicBezTo>
                <a:lnTo>
                  <a:pt x="8561" y="4132"/>
                </a:lnTo>
                <a:cubicBezTo>
                  <a:pt x="9147" y="2654"/>
                  <a:pt x="8568" y="925"/>
                  <a:pt x="7267" y="259"/>
                </a:cubicBezTo>
                <a:cubicBezTo>
                  <a:pt x="6924" y="86"/>
                  <a:pt x="6567" y="0"/>
                  <a:pt x="6209" y="0"/>
                </a:cubicBezTo>
                <a:cubicBezTo>
                  <a:pt x="5227" y="0"/>
                  <a:pt x="4283" y="640"/>
                  <a:pt x="3857" y="1729"/>
                </a:cubicBezTo>
                <a:lnTo>
                  <a:pt x="3454" y="2749"/>
                </a:lnTo>
                <a:lnTo>
                  <a:pt x="4572" y="2749"/>
                </a:lnTo>
                <a:cubicBezTo>
                  <a:pt x="5326" y="2749"/>
                  <a:pt x="5828" y="3622"/>
                  <a:pt x="5524" y="4400"/>
                </a:cubicBezTo>
                <a:lnTo>
                  <a:pt x="3636" y="9300"/>
                </a:lnTo>
                <a:cubicBezTo>
                  <a:pt x="3469" y="9733"/>
                  <a:pt x="3096" y="10009"/>
                  <a:pt x="2685" y="10009"/>
                </a:cubicBezTo>
                <a:lnTo>
                  <a:pt x="577" y="10009"/>
                </a:lnTo>
                <a:lnTo>
                  <a:pt x="531" y="10121"/>
                </a:lnTo>
                <a:cubicBezTo>
                  <a:pt x="-329" y="12300"/>
                  <a:pt x="-139" y="14806"/>
                  <a:pt x="1056" y="16786"/>
                </a:cubicBezTo>
                <a:cubicBezTo>
                  <a:pt x="2190" y="18670"/>
                  <a:pt x="4108" y="19750"/>
                  <a:pt x="6117" y="19750"/>
                </a:cubicBezTo>
                <a:lnTo>
                  <a:pt x="10250" y="19750"/>
                </a:lnTo>
                <a:cubicBezTo>
                  <a:pt x="10494" y="19750"/>
                  <a:pt x="10654" y="20036"/>
                  <a:pt x="10562" y="20286"/>
                </a:cubicBezTo>
                <a:cubicBezTo>
                  <a:pt x="10311" y="20934"/>
                  <a:pt x="10874" y="21600"/>
                  <a:pt x="11460" y="21358"/>
                </a:cubicBezTo>
                <a:lnTo>
                  <a:pt x="20654" y="17434"/>
                </a:lnTo>
                <a:cubicBezTo>
                  <a:pt x="21210" y="17200"/>
                  <a:pt x="21271" y="16319"/>
                  <a:pt x="20746" y="15990"/>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EDFCA39D-AB54-4F36-B4CC-03B087E1AD60}"/>
              </a:ext>
            </a:extLst>
          </p:cNvPr>
          <p:cNvSpPr/>
          <p:nvPr/>
        </p:nvSpPr>
        <p:spPr>
          <a:xfrm>
            <a:off x="2913063" y="2758971"/>
            <a:ext cx="1012654" cy="800100"/>
          </a:xfrm>
          <a:custGeom>
            <a:avLst/>
            <a:gdLst/>
            <a:ahLst/>
            <a:cxnLst>
              <a:cxn ang="0">
                <a:pos x="wd2" y="hd2"/>
              </a:cxn>
              <a:cxn ang="5400000">
                <a:pos x="wd2" y="hd2"/>
              </a:cxn>
              <a:cxn ang="10800000">
                <a:pos x="wd2" y="hd2"/>
              </a:cxn>
              <a:cxn ang="16200000">
                <a:pos x="wd2" y="hd2"/>
              </a:cxn>
            </a:cxnLst>
            <a:rect l="0" t="0" r="r" b="b"/>
            <a:pathLst>
              <a:path w="20522" h="21600" extrusionOk="0">
                <a:moveTo>
                  <a:pt x="17889" y="0"/>
                </a:moveTo>
                <a:lnTo>
                  <a:pt x="7427" y="0"/>
                </a:lnTo>
                <a:cubicBezTo>
                  <a:pt x="6385" y="0"/>
                  <a:pt x="5439" y="823"/>
                  <a:pt x="5014" y="2109"/>
                </a:cubicBezTo>
                <a:lnTo>
                  <a:pt x="227" y="16689"/>
                </a:lnTo>
                <a:cubicBezTo>
                  <a:pt x="-545" y="19003"/>
                  <a:pt x="748" y="21600"/>
                  <a:pt x="2640" y="21600"/>
                </a:cubicBezTo>
                <a:lnTo>
                  <a:pt x="13102" y="21600"/>
                </a:lnTo>
                <a:cubicBezTo>
                  <a:pt x="14145" y="21600"/>
                  <a:pt x="15090" y="20777"/>
                  <a:pt x="15515" y="19491"/>
                </a:cubicBezTo>
                <a:lnTo>
                  <a:pt x="20302" y="4911"/>
                </a:lnTo>
                <a:cubicBezTo>
                  <a:pt x="21055" y="2597"/>
                  <a:pt x="19781" y="0"/>
                  <a:pt x="17889"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04F0521-D9D4-4440-B3AD-2C0EEECBB4F2}"/>
              </a:ext>
            </a:extLst>
          </p:cNvPr>
          <p:cNvSpPr/>
          <p:nvPr/>
        </p:nvSpPr>
        <p:spPr>
          <a:xfrm>
            <a:off x="5218112" y="3282846"/>
            <a:ext cx="1013021" cy="800100"/>
          </a:xfrm>
          <a:custGeom>
            <a:avLst/>
            <a:gdLst/>
            <a:ahLst/>
            <a:cxnLst>
              <a:cxn ang="0">
                <a:pos x="wd2" y="hd2"/>
              </a:cxn>
              <a:cxn ang="5400000">
                <a:pos x="wd2" y="hd2"/>
              </a:cxn>
              <a:cxn ang="10800000">
                <a:pos x="wd2" y="hd2"/>
              </a:cxn>
              <a:cxn ang="16200000">
                <a:pos x="wd2" y="hd2"/>
              </a:cxn>
            </a:cxnLst>
            <a:rect l="0" t="0" r="r" b="b"/>
            <a:pathLst>
              <a:path w="20511" h="21600" extrusionOk="0">
                <a:moveTo>
                  <a:pt x="17874" y="0"/>
                </a:moveTo>
                <a:lnTo>
                  <a:pt x="7421" y="0"/>
                </a:lnTo>
                <a:cubicBezTo>
                  <a:pt x="6380" y="0"/>
                  <a:pt x="5435" y="823"/>
                  <a:pt x="5010" y="2109"/>
                </a:cubicBezTo>
                <a:lnTo>
                  <a:pt x="227" y="16689"/>
                </a:lnTo>
                <a:cubicBezTo>
                  <a:pt x="-544" y="19003"/>
                  <a:pt x="748" y="21600"/>
                  <a:pt x="2638" y="21600"/>
                </a:cubicBezTo>
                <a:lnTo>
                  <a:pt x="13091" y="21600"/>
                </a:lnTo>
                <a:cubicBezTo>
                  <a:pt x="14132" y="21600"/>
                  <a:pt x="15077" y="20777"/>
                  <a:pt x="15502" y="19491"/>
                </a:cubicBezTo>
                <a:lnTo>
                  <a:pt x="20285" y="4911"/>
                </a:lnTo>
                <a:cubicBezTo>
                  <a:pt x="21056" y="2623"/>
                  <a:pt x="19764" y="0"/>
                  <a:pt x="17874" y="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C77D200-7486-4D9B-8A64-B811135400E8}"/>
              </a:ext>
            </a:extLst>
          </p:cNvPr>
          <p:cNvSpPr/>
          <p:nvPr/>
        </p:nvSpPr>
        <p:spPr>
          <a:xfrm>
            <a:off x="2103438" y="1835046"/>
            <a:ext cx="2642141" cy="2360188"/>
          </a:xfrm>
          <a:custGeom>
            <a:avLst/>
            <a:gdLst/>
            <a:ahLst/>
            <a:cxnLst>
              <a:cxn ang="0">
                <a:pos x="wd2" y="hd2"/>
              </a:cxn>
              <a:cxn ang="5400000">
                <a:pos x="wd2" y="hd2"/>
              </a:cxn>
              <a:cxn ang="10800000">
                <a:pos x="wd2" y="hd2"/>
              </a:cxn>
              <a:cxn ang="16200000">
                <a:pos x="wd2" y="hd2"/>
              </a:cxn>
            </a:cxnLst>
            <a:rect l="0" t="0" r="r" b="b"/>
            <a:pathLst>
              <a:path w="21187" h="21409" extrusionOk="0">
                <a:moveTo>
                  <a:pt x="16996" y="17521"/>
                </a:moveTo>
                <a:cubicBezTo>
                  <a:pt x="16240" y="17521"/>
                  <a:pt x="15736" y="16648"/>
                  <a:pt x="16042" y="15871"/>
                </a:cubicBezTo>
                <a:lnTo>
                  <a:pt x="17936" y="10972"/>
                </a:lnTo>
                <a:cubicBezTo>
                  <a:pt x="18104" y="10540"/>
                  <a:pt x="18478" y="10263"/>
                  <a:pt x="18891" y="10263"/>
                </a:cubicBezTo>
                <a:lnTo>
                  <a:pt x="20976" y="10263"/>
                </a:lnTo>
                <a:cubicBezTo>
                  <a:pt x="21434" y="8354"/>
                  <a:pt x="21144" y="6298"/>
                  <a:pt x="20128" y="4621"/>
                </a:cubicBezTo>
                <a:cubicBezTo>
                  <a:pt x="18990" y="2738"/>
                  <a:pt x="17065" y="1658"/>
                  <a:pt x="15049" y="1658"/>
                </a:cubicBezTo>
                <a:lnTo>
                  <a:pt x="10901" y="1658"/>
                </a:lnTo>
                <a:cubicBezTo>
                  <a:pt x="10657" y="1658"/>
                  <a:pt x="10497" y="1373"/>
                  <a:pt x="10588" y="1122"/>
                </a:cubicBezTo>
                <a:cubicBezTo>
                  <a:pt x="10840" y="474"/>
                  <a:pt x="10275" y="-191"/>
                  <a:pt x="9687" y="51"/>
                </a:cubicBezTo>
                <a:lnTo>
                  <a:pt x="460" y="3973"/>
                </a:lnTo>
                <a:cubicBezTo>
                  <a:pt x="-105" y="4215"/>
                  <a:pt x="-166" y="5088"/>
                  <a:pt x="369" y="5425"/>
                </a:cubicBezTo>
                <a:lnTo>
                  <a:pt x="6601" y="9348"/>
                </a:lnTo>
                <a:cubicBezTo>
                  <a:pt x="6968" y="9581"/>
                  <a:pt x="7426" y="9399"/>
                  <a:pt x="7594" y="8967"/>
                </a:cubicBezTo>
                <a:lnTo>
                  <a:pt x="8060" y="7741"/>
                </a:lnTo>
                <a:cubicBezTo>
                  <a:pt x="8113" y="7602"/>
                  <a:pt x="8236" y="7507"/>
                  <a:pt x="8373" y="7507"/>
                </a:cubicBezTo>
                <a:lnTo>
                  <a:pt x="15148" y="7507"/>
                </a:lnTo>
                <a:cubicBezTo>
                  <a:pt x="15560" y="7507"/>
                  <a:pt x="15782" y="7784"/>
                  <a:pt x="15874" y="7957"/>
                </a:cubicBezTo>
                <a:cubicBezTo>
                  <a:pt x="15973" y="8121"/>
                  <a:pt x="16103" y="8466"/>
                  <a:pt x="15935" y="8890"/>
                </a:cubicBezTo>
                <a:lnTo>
                  <a:pt x="12597" y="17279"/>
                </a:lnTo>
                <a:cubicBezTo>
                  <a:pt x="12009" y="18757"/>
                  <a:pt x="12589" y="20485"/>
                  <a:pt x="13895" y="21150"/>
                </a:cubicBezTo>
                <a:cubicBezTo>
                  <a:pt x="14239" y="21323"/>
                  <a:pt x="14598" y="21409"/>
                  <a:pt x="14957" y="21409"/>
                </a:cubicBezTo>
                <a:cubicBezTo>
                  <a:pt x="15942" y="21409"/>
                  <a:pt x="16889" y="20770"/>
                  <a:pt x="17317" y="19681"/>
                </a:cubicBezTo>
                <a:lnTo>
                  <a:pt x="18173" y="17521"/>
                </a:lnTo>
                <a:lnTo>
                  <a:pt x="16996" y="17521"/>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pic>
        <p:nvPicPr>
          <p:cNvPr id="15" name="Graphic 14" descr="Handshake outline">
            <a:extLst>
              <a:ext uri="{FF2B5EF4-FFF2-40B4-BE49-F238E27FC236}">
                <a16:creationId xmlns:a16="http://schemas.microsoft.com/office/drawing/2014/main" id="{2991A225-6793-4871-91F0-92EC8F2649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6138" y="3116230"/>
            <a:ext cx="566666" cy="566666"/>
          </a:xfrm>
          <a:prstGeom prst="rect">
            <a:avLst/>
          </a:prstGeom>
        </p:spPr>
      </p:pic>
      <p:grpSp>
        <p:nvGrpSpPr>
          <p:cNvPr id="17" name="Group 16">
            <a:extLst>
              <a:ext uri="{FF2B5EF4-FFF2-40B4-BE49-F238E27FC236}">
                <a16:creationId xmlns:a16="http://schemas.microsoft.com/office/drawing/2014/main" id="{D2A0032D-E6E7-4658-92CE-B76CA21E9886}"/>
              </a:ext>
            </a:extLst>
          </p:cNvPr>
          <p:cNvGrpSpPr/>
          <p:nvPr/>
        </p:nvGrpSpPr>
        <p:grpSpPr>
          <a:xfrm>
            <a:off x="255548" y="2144841"/>
            <a:ext cx="2194561" cy="2664287"/>
            <a:chOff x="332935" y="2478779"/>
            <a:chExt cx="2926081" cy="3552383"/>
          </a:xfrm>
        </p:grpSpPr>
        <p:sp>
          <p:nvSpPr>
            <p:cNvPr id="18" name="TextBox 17">
              <a:extLst>
                <a:ext uri="{FF2B5EF4-FFF2-40B4-BE49-F238E27FC236}">
                  <a16:creationId xmlns:a16="http://schemas.microsoft.com/office/drawing/2014/main" id="{010673D8-06B9-4DCC-832F-B4B37A21CC01}"/>
                </a:ext>
              </a:extLst>
            </p:cNvPr>
            <p:cNvSpPr txBox="1"/>
            <p:nvPr/>
          </p:nvSpPr>
          <p:spPr>
            <a:xfrm>
              <a:off x="332935" y="2478779"/>
              <a:ext cx="2463853" cy="53348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19" name="TextBox 18">
              <a:extLst>
                <a:ext uri="{FF2B5EF4-FFF2-40B4-BE49-F238E27FC236}">
                  <a16:creationId xmlns:a16="http://schemas.microsoft.com/office/drawing/2014/main" id="{F16AF9A3-773A-4E39-9EE1-234C8D700443}"/>
                </a:ext>
              </a:extLst>
            </p:cNvPr>
            <p:cNvSpPr txBox="1"/>
            <p:nvPr/>
          </p:nvSpPr>
          <p:spPr>
            <a:xfrm>
              <a:off x="332936" y="3497136"/>
              <a:ext cx="2926080" cy="2534026"/>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23" name="Group 22">
            <a:extLst>
              <a:ext uri="{FF2B5EF4-FFF2-40B4-BE49-F238E27FC236}">
                <a16:creationId xmlns:a16="http://schemas.microsoft.com/office/drawing/2014/main" id="{DF3E9916-28CB-469C-950A-C077D837C43F}"/>
              </a:ext>
            </a:extLst>
          </p:cNvPr>
          <p:cNvGrpSpPr/>
          <p:nvPr/>
        </p:nvGrpSpPr>
        <p:grpSpPr>
          <a:xfrm>
            <a:off x="6748833" y="2198703"/>
            <a:ext cx="2194560" cy="2418067"/>
            <a:chOff x="8998444" y="1788604"/>
            <a:chExt cx="2926080" cy="3224089"/>
          </a:xfrm>
        </p:grpSpPr>
        <p:sp>
          <p:nvSpPr>
            <p:cNvPr id="21" name="TextBox 20">
              <a:extLst>
                <a:ext uri="{FF2B5EF4-FFF2-40B4-BE49-F238E27FC236}">
                  <a16:creationId xmlns:a16="http://schemas.microsoft.com/office/drawing/2014/main" id="{5F75EE58-069A-4FE3-AA54-0BE7C2A9CD0F}"/>
                </a:ext>
              </a:extLst>
            </p:cNvPr>
            <p:cNvSpPr txBox="1"/>
            <p:nvPr/>
          </p:nvSpPr>
          <p:spPr>
            <a:xfrm>
              <a:off x="9387416" y="4479213"/>
              <a:ext cx="2537107" cy="53348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22" name="TextBox 21">
              <a:extLst>
                <a:ext uri="{FF2B5EF4-FFF2-40B4-BE49-F238E27FC236}">
                  <a16:creationId xmlns:a16="http://schemas.microsoft.com/office/drawing/2014/main" id="{B354465E-D044-4EAA-88F7-E96FB5C8D7A7}"/>
                </a:ext>
              </a:extLst>
            </p:cNvPr>
            <p:cNvSpPr txBox="1"/>
            <p:nvPr/>
          </p:nvSpPr>
          <p:spPr>
            <a:xfrm>
              <a:off x="8998444" y="1788604"/>
              <a:ext cx="2926080" cy="2534026"/>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pic>
        <p:nvPicPr>
          <p:cNvPr id="20" name="Graphic 19" descr="Customer review outline">
            <a:extLst>
              <a:ext uri="{FF2B5EF4-FFF2-40B4-BE49-F238E27FC236}">
                <a16:creationId xmlns:a16="http://schemas.microsoft.com/office/drawing/2014/main" id="{3A9AFF7D-851E-470B-9B8F-9B4B498CF4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66640" y="3424914"/>
            <a:ext cx="515966" cy="515966"/>
          </a:xfrm>
          <a:prstGeom prst="rect">
            <a:avLst/>
          </a:prstGeom>
        </p:spPr>
      </p:pic>
      <p:pic>
        <p:nvPicPr>
          <p:cNvPr id="24" name="Graphic 23" descr="Target Audience outline">
            <a:extLst>
              <a:ext uri="{FF2B5EF4-FFF2-40B4-BE49-F238E27FC236}">
                <a16:creationId xmlns:a16="http://schemas.microsoft.com/office/drawing/2014/main" id="{67C221E1-A132-4FB6-964A-319D8BBBD35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52544" y="2892176"/>
            <a:ext cx="533692" cy="533692"/>
          </a:xfrm>
          <a:prstGeom prst="rect">
            <a:avLst/>
          </a:prstGeom>
        </p:spPr>
      </p:pic>
    </p:spTree>
    <p:extLst>
      <p:ext uri="{BB962C8B-B14F-4D97-AF65-F5344CB8AC3E}">
        <p14:creationId xmlns:p14="http://schemas.microsoft.com/office/powerpoint/2010/main" val="275300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371</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Up-and-Down Diverging Arrows – Slide Template</vt:lpstr>
      <vt:lpstr>Up-and-Down Diverging Arrows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Up-and-Down Diverging Arrows</dc:title>
  <dc:creator>PresentationGO.com</dc:creator>
  <dc:description>© Copyright PresentationGO.com</dc:description>
  <dcterms:created xsi:type="dcterms:W3CDTF">2014-11-26T05:14:11Z</dcterms:created>
  <dcterms:modified xsi:type="dcterms:W3CDTF">2021-07-05T20:40:17Z</dcterms:modified>
  <cp:category>Charts &amp; Diagrams</cp:category>
</cp:coreProperties>
</file>