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7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Up-Right Arrow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6E2B57F-8024-3E04-5BCC-45A666F9D2D1}"/>
              </a:ext>
            </a:extLst>
          </p:cNvPr>
          <p:cNvSpPr/>
          <p:nvPr/>
        </p:nvSpPr>
        <p:spPr>
          <a:xfrm>
            <a:off x="864825" y="1585408"/>
            <a:ext cx="7414350" cy="3687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"/>
                </a:moveTo>
                <a:lnTo>
                  <a:pt x="21600" y="86"/>
                </a:lnTo>
                <a:lnTo>
                  <a:pt x="21600" y="86"/>
                </a:lnTo>
                <a:lnTo>
                  <a:pt x="16782" y="0"/>
                </a:lnTo>
                <a:cubicBezTo>
                  <a:pt x="16782" y="0"/>
                  <a:pt x="16959" y="780"/>
                  <a:pt x="16743" y="1328"/>
                </a:cubicBezTo>
                <a:cubicBezTo>
                  <a:pt x="16584" y="1735"/>
                  <a:pt x="7554" y="12648"/>
                  <a:pt x="2875" y="18287"/>
                </a:cubicBezTo>
                <a:lnTo>
                  <a:pt x="0" y="21082"/>
                </a:lnTo>
                <a:cubicBezTo>
                  <a:pt x="0" y="21082"/>
                  <a:pt x="608" y="20602"/>
                  <a:pt x="1602" y="19822"/>
                </a:cubicBezTo>
                <a:cubicBezTo>
                  <a:pt x="687" y="20925"/>
                  <a:pt x="126" y="21600"/>
                  <a:pt x="126" y="21600"/>
                </a:cubicBezTo>
                <a:lnTo>
                  <a:pt x="2984" y="18737"/>
                </a:lnTo>
                <a:cubicBezTo>
                  <a:pt x="8066" y="14746"/>
                  <a:pt x="17884" y="7060"/>
                  <a:pt x="18141" y="7054"/>
                </a:cubicBezTo>
                <a:cubicBezTo>
                  <a:pt x="18489" y="7048"/>
                  <a:pt x="18687" y="7806"/>
                  <a:pt x="18687" y="7806"/>
                </a:cubicBezTo>
                <a:lnTo>
                  <a:pt x="21600" y="86"/>
                </a:lnTo>
                <a:lnTo>
                  <a:pt x="21600" y="86"/>
                </a:lnTo>
                <a:lnTo>
                  <a:pt x="21600" y="86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254000" dist="38100" dir="10800000" algn="r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Triangle">
            <a:extLst>
              <a:ext uri="{FF2B5EF4-FFF2-40B4-BE49-F238E27FC236}">
                <a16:creationId xmlns:a16="http://schemas.microsoft.com/office/drawing/2014/main" id="{692E5E79-C317-55E9-15E3-725E37A5DBAA}"/>
              </a:ext>
            </a:extLst>
          </p:cNvPr>
          <p:cNvSpPr/>
          <p:nvPr/>
        </p:nvSpPr>
        <p:spPr>
          <a:xfrm>
            <a:off x="2441407" y="4015825"/>
            <a:ext cx="874877" cy="986371"/>
          </a:xfrm>
          <a:custGeom>
            <a:avLst/>
            <a:gdLst>
              <a:gd name="connsiteX0" fmla="*/ 21600 w 21600"/>
              <a:gd name="connsiteY0" fmla="*/ 0 h 21600"/>
              <a:gd name="connsiteX1" fmla="*/ 1283 w 21600"/>
              <a:gd name="connsiteY1" fmla="*/ 21600 h 21600"/>
              <a:gd name="connsiteX2" fmla="*/ 0 w 21600"/>
              <a:gd name="connsiteY2" fmla="*/ 8986 h 21600"/>
              <a:gd name="connsiteX3" fmla="*/ 9339 w 21600"/>
              <a:gd name="connsiteY3" fmla="*/ 5101 h 21600"/>
              <a:gd name="connsiteX4" fmla="*/ 21600 w 21600"/>
              <a:gd name="connsiteY4" fmla="*/ 0 h 21600"/>
              <a:gd name="connsiteX0" fmla="*/ 21600 w 21600"/>
              <a:gd name="connsiteY0" fmla="*/ 0 h 21600"/>
              <a:gd name="connsiteX1" fmla="*/ 1283 w 21600"/>
              <a:gd name="connsiteY1" fmla="*/ 21600 h 21600"/>
              <a:gd name="connsiteX2" fmla="*/ 0 w 21600"/>
              <a:gd name="connsiteY2" fmla="*/ 8986 h 21600"/>
              <a:gd name="connsiteX3" fmla="*/ 8184 w 21600"/>
              <a:gd name="connsiteY3" fmla="*/ 3380 h 21600"/>
              <a:gd name="connsiteX4" fmla="*/ 21600 w 21600"/>
              <a:gd name="connsiteY4" fmla="*/ 0 h 21600"/>
              <a:gd name="connsiteX0" fmla="*/ 21771 w 21771"/>
              <a:gd name="connsiteY0" fmla="*/ 0 h 21600"/>
              <a:gd name="connsiteX1" fmla="*/ 1454 w 21771"/>
              <a:gd name="connsiteY1" fmla="*/ 21600 h 21600"/>
              <a:gd name="connsiteX2" fmla="*/ 171 w 21771"/>
              <a:gd name="connsiteY2" fmla="*/ 8986 h 21600"/>
              <a:gd name="connsiteX3" fmla="*/ 0 w 21771"/>
              <a:gd name="connsiteY3" fmla="*/ 8034 h 21600"/>
              <a:gd name="connsiteX4" fmla="*/ 21771 w 21771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1" h="21600" extrusionOk="0">
                <a:moveTo>
                  <a:pt x="21771" y="0"/>
                </a:moveTo>
                <a:lnTo>
                  <a:pt x="1454" y="21600"/>
                </a:lnTo>
                <a:lnTo>
                  <a:pt x="171" y="8986"/>
                </a:lnTo>
                <a:lnTo>
                  <a:pt x="0" y="8034"/>
                </a:lnTo>
                <a:lnTo>
                  <a:pt x="21771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Triangle">
            <a:extLst>
              <a:ext uri="{FF2B5EF4-FFF2-40B4-BE49-F238E27FC236}">
                <a16:creationId xmlns:a16="http://schemas.microsoft.com/office/drawing/2014/main" id="{7B5CB886-C036-0188-C407-90FC096A384C}"/>
              </a:ext>
            </a:extLst>
          </p:cNvPr>
          <p:cNvSpPr/>
          <p:nvPr/>
        </p:nvSpPr>
        <p:spPr>
          <a:xfrm>
            <a:off x="3459693" y="3468718"/>
            <a:ext cx="1003204" cy="1139982"/>
          </a:xfrm>
          <a:custGeom>
            <a:avLst/>
            <a:gdLst>
              <a:gd name="connsiteX0" fmla="*/ 21600 w 21600"/>
              <a:gd name="connsiteY0" fmla="*/ 0 h 21600"/>
              <a:gd name="connsiteX1" fmla="*/ 1291 w 21600"/>
              <a:gd name="connsiteY1" fmla="*/ 21600 h 21600"/>
              <a:gd name="connsiteX2" fmla="*/ 0 w 21600"/>
              <a:gd name="connsiteY2" fmla="*/ 8981 h 21600"/>
              <a:gd name="connsiteX3" fmla="*/ 1916 w 21600"/>
              <a:gd name="connsiteY3" fmla="*/ 8147 h 21600"/>
              <a:gd name="connsiteX4" fmla="*/ 21600 w 21600"/>
              <a:gd name="connsiteY4" fmla="*/ 0 h 21600"/>
              <a:gd name="connsiteX0" fmla="*/ 21600 w 21600"/>
              <a:gd name="connsiteY0" fmla="*/ 0 h 21600"/>
              <a:gd name="connsiteX1" fmla="*/ 1291 w 21600"/>
              <a:gd name="connsiteY1" fmla="*/ 21600 h 21600"/>
              <a:gd name="connsiteX2" fmla="*/ 0 w 21600"/>
              <a:gd name="connsiteY2" fmla="*/ 8981 h 21600"/>
              <a:gd name="connsiteX3" fmla="*/ 301 w 21600"/>
              <a:gd name="connsiteY3" fmla="*/ 7369 h 21600"/>
              <a:gd name="connsiteX4" fmla="*/ 21600 w 21600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1291" y="21600"/>
                </a:lnTo>
                <a:lnTo>
                  <a:pt x="0" y="8981"/>
                </a:lnTo>
                <a:cubicBezTo>
                  <a:pt x="100" y="8444"/>
                  <a:pt x="201" y="7906"/>
                  <a:pt x="301" y="7369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Triangle">
            <a:extLst>
              <a:ext uri="{FF2B5EF4-FFF2-40B4-BE49-F238E27FC236}">
                <a16:creationId xmlns:a16="http://schemas.microsoft.com/office/drawing/2014/main" id="{D14F4A68-12DB-B155-EB9C-074945232F07}"/>
              </a:ext>
            </a:extLst>
          </p:cNvPr>
          <p:cNvSpPr/>
          <p:nvPr/>
        </p:nvSpPr>
        <p:spPr>
          <a:xfrm>
            <a:off x="4647227" y="2811138"/>
            <a:ext cx="1116834" cy="1268867"/>
          </a:xfrm>
          <a:custGeom>
            <a:avLst/>
            <a:gdLst>
              <a:gd name="connsiteX0" fmla="*/ 21600 w 21600"/>
              <a:gd name="connsiteY0" fmla="*/ 0 h 21600"/>
              <a:gd name="connsiteX1" fmla="*/ 1282 w 21600"/>
              <a:gd name="connsiteY1" fmla="*/ 21600 h 21600"/>
              <a:gd name="connsiteX2" fmla="*/ 0 w 21600"/>
              <a:gd name="connsiteY2" fmla="*/ 8982 h 21600"/>
              <a:gd name="connsiteX3" fmla="*/ 2828 w 21600"/>
              <a:gd name="connsiteY3" fmla="*/ 7812 h 21600"/>
              <a:gd name="connsiteX4" fmla="*/ 21600 w 21600"/>
              <a:gd name="connsiteY4" fmla="*/ 0 h 21600"/>
              <a:gd name="connsiteX0" fmla="*/ 21600 w 21600"/>
              <a:gd name="connsiteY0" fmla="*/ 0 h 21600"/>
              <a:gd name="connsiteX1" fmla="*/ 1282 w 21600"/>
              <a:gd name="connsiteY1" fmla="*/ 21600 h 21600"/>
              <a:gd name="connsiteX2" fmla="*/ 0 w 21600"/>
              <a:gd name="connsiteY2" fmla="*/ 8982 h 21600"/>
              <a:gd name="connsiteX3" fmla="*/ 237 w 21600"/>
              <a:gd name="connsiteY3" fmla="*/ 7751 h 21600"/>
              <a:gd name="connsiteX4" fmla="*/ 21600 w 21600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1282" y="21600"/>
                </a:lnTo>
                <a:lnTo>
                  <a:pt x="0" y="8982"/>
                </a:lnTo>
                <a:lnTo>
                  <a:pt x="237" y="7751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Triangle">
            <a:extLst>
              <a:ext uri="{FF2B5EF4-FFF2-40B4-BE49-F238E27FC236}">
                <a16:creationId xmlns:a16="http://schemas.microsoft.com/office/drawing/2014/main" id="{EF30800E-78EE-F865-819C-046F002E0F8F}"/>
              </a:ext>
            </a:extLst>
          </p:cNvPr>
          <p:cNvSpPr/>
          <p:nvPr/>
        </p:nvSpPr>
        <p:spPr>
          <a:xfrm>
            <a:off x="5951866" y="2106211"/>
            <a:ext cx="1289912" cy="1466143"/>
          </a:xfrm>
          <a:custGeom>
            <a:avLst/>
            <a:gdLst>
              <a:gd name="connsiteX0" fmla="*/ 21600 w 21600"/>
              <a:gd name="connsiteY0" fmla="*/ 0 h 21600"/>
              <a:gd name="connsiteX1" fmla="*/ 1286 w 21600"/>
              <a:gd name="connsiteY1" fmla="*/ 21600 h 21600"/>
              <a:gd name="connsiteX2" fmla="*/ 0 w 21600"/>
              <a:gd name="connsiteY2" fmla="*/ 8983 h 21600"/>
              <a:gd name="connsiteX3" fmla="*/ 1457 w 21600"/>
              <a:gd name="connsiteY3" fmla="*/ 8297 h 21600"/>
              <a:gd name="connsiteX4" fmla="*/ 21600 w 21600"/>
              <a:gd name="connsiteY4" fmla="*/ 0 h 21600"/>
              <a:gd name="connsiteX0" fmla="*/ 21600 w 21600"/>
              <a:gd name="connsiteY0" fmla="*/ 0 h 21600"/>
              <a:gd name="connsiteX1" fmla="*/ 1286 w 21600"/>
              <a:gd name="connsiteY1" fmla="*/ 21600 h 21600"/>
              <a:gd name="connsiteX2" fmla="*/ 0 w 21600"/>
              <a:gd name="connsiteY2" fmla="*/ 8983 h 21600"/>
              <a:gd name="connsiteX3" fmla="*/ 301 w 21600"/>
              <a:gd name="connsiteY3" fmla="*/ 7841 h 21600"/>
              <a:gd name="connsiteX4" fmla="*/ 21600 w 21600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1286" y="21600"/>
                </a:lnTo>
                <a:lnTo>
                  <a:pt x="0" y="8983"/>
                </a:lnTo>
                <a:cubicBezTo>
                  <a:pt x="100" y="8602"/>
                  <a:pt x="201" y="8222"/>
                  <a:pt x="301" y="7841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id="{FC6A76F7-31B1-5E3E-01C5-456C6E7EF455}"/>
              </a:ext>
            </a:extLst>
          </p:cNvPr>
          <p:cNvSpPr txBox="1"/>
          <p:nvPr/>
        </p:nvSpPr>
        <p:spPr>
          <a:xfrm>
            <a:off x="2421638" y="434058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3BC331E0-7ECE-B6D5-1E48-3C8491409EF3}"/>
              </a:ext>
            </a:extLst>
          </p:cNvPr>
          <p:cNvSpPr txBox="1"/>
          <p:nvPr/>
        </p:nvSpPr>
        <p:spPr>
          <a:xfrm>
            <a:off x="3484232" y="383729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067B6F1B-848C-A3DE-0BFF-796E58617202}"/>
              </a:ext>
            </a:extLst>
          </p:cNvPr>
          <p:cNvSpPr txBox="1"/>
          <p:nvPr/>
        </p:nvSpPr>
        <p:spPr>
          <a:xfrm>
            <a:off x="4681800" y="3273288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9" name="TextBox 27">
            <a:extLst>
              <a:ext uri="{FF2B5EF4-FFF2-40B4-BE49-F238E27FC236}">
                <a16:creationId xmlns:a16="http://schemas.microsoft.com/office/drawing/2014/main" id="{BD971055-E3F4-8E4E-7482-B8E40152A084}"/>
              </a:ext>
            </a:extLst>
          </p:cNvPr>
          <p:cNvSpPr txBox="1"/>
          <p:nvPr/>
        </p:nvSpPr>
        <p:spPr>
          <a:xfrm>
            <a:off x="6047110" y="2690728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pic>
        <p:nvPicPr>
          <p:cNvPr id="20" name="Graphic 28" descr="Bar graph with upward trend with solid fill">
            <a:extLst>
              <a:ext uri="{FF2B5EF4-FFF2-40B4-BE49-F238E27FC236}">
                <a16:creationId xmlns:a16="http://schemas.microsoft.com/office/drawing/2014/main" id="{99061E1D-B254-5E87-6BE8-D5D7E19EA6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65128" y="1777000"/>
            <a:ext cx="329211" cy="329211"/>
          </a:xfrm>
          <a:prstGeom prst="rect">
            <a:avLst/>
          </a:prstGeom>
        </p:spPr>
      </p:pic>
      <p:sp>
        <p:nvSpPr>
          <p:cNvPr id="4" name="Triangle">
            <a:extLst>
              <a:ext uri="{FF2B5EF4-FFF2-40B4-BE49-F238E27FC236}">
                <a16:creationId xmlns:a16="http://schemas.microsoft.com/office/drawing/2014/main" id="{FF57B5F6-FDB2-3E22-F8A6-66CC66BF8A24}"/>
              </a:ext>
            </a:extLst>
          </p:cNvPr>
          <p:cNvSpPr/>
          <p:nvPr/>
        </p:nvSpPr>
        <p:spPr>
          <a:xfrm>
            <a:off x="2035318" y="4015825"/>
            <a:ext cx="1280966" cy="410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49"/>
                </a:lnTo>
                <a:lnTo>
                  <a:pt x="696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4" name="Graphic 33" descr="Lightbulb with solid fill">
            <a:extLst>
              <a:ext uri="{FF2B5EF4-FFF2-40B4-BE49-F238E27FC236}">
                <a16:creationId xmlns:a16="http://schemas.microsoft.com/office/drawing/2014/main" id="{8C0CBF40-D0AD-E7ED-9F0B-FFE74861F1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25416" y="4056384"/>
            <a:ext cx="329211" cy="329211"/>
          </a:xfrm>
          <a:prstGeom prst="rect">
            <a:avLst/>
          </a:prstGeom>
        </p:spPr>
      </p:pic>
      <p:sp>
        <p:nvSpPr>
          <p:cNvPr id="6" name="Triangle">
            <a:extLst>
              <a:ext uri="{FF2B5EF4-FFF2-40B4-BE49-F238E27FC236}">
                <a16:creationId xmlns:a16="http://schemas.microsoft.com/office/drawing/2014/main" id="{A09EE7FF-EFF5-D45C-9941-E7ACDE6B03CC}"/>
              </a:ext>
            </a:extLst>
          </p:cNvPr>
          <p:cNvSpPr/>
          <p:nvPr/>
        </p:nvSpPr>
        <p:spPr>
          <a:xfrm>
            <a:off x="2983078" y="3468718"/>
            <a:ext cx="1479818" cy="4739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40"/>
                </a:lnTo>
                <a:lnTo>
                  <a:pt x="6957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1" name="Graphic 29" descr="Bullseye with solid fill">
            <a:extLst>
              <a:ext uri="{FF2B5EF4-FFF2-40B4-BE49-F238E27FC236}">
                <a16:creationId xmlns:a16="http://schemas.microsoft.com/office/drawing/2014/main" id="{A49AD516-7E3C-C6A6-78E8-A98EE6E31F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73237" y="3526988"/>
            <a:ext cx="329211" cy="329211"/>
          </a:xfrm>
          <a:prstGeom prst="rect">
            <a:avLst/>
          </a:prstGeom>
        </p:spPr>
      </p:pic>
      <p:sp>
        <p:nvSpPr>
          <p:cNvPr id="8" name="Triangle">
            <a:extLst>
              <a:ext uri="{FF2B5EF4-FFF2-40B4-BE49-F238E27FC236}">
                <a16:creationId xmlns:a16="http://schemas.microsoft.com/office/drawing/2014/main" id="{E85DC158-2D34-C010-D9EC-8F03FBCA16D3}"/>
              </a:ext>
            </a:extLst>
          </p:cNvPr>
          <p:cNvSpPr/>
          <p:nvPr/>
        </p:nvSpPr>
        <p:spPr>
          <a:xfrm>
            <a:off x="4116956" y="2811138"/>
            <a:ext cx="1647105" cy="527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58"/>
                </a:lnTo>
                <a:lnTo>
                  <a:pt x="6954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2" name="Graphic 31" descr="Gears with solid fill">
            <a:extLst>
              <a:ext uri="{FF2B5EF4-FFF2-40B4-BE49-F238E27FC236}">
                <a16:creationId xmlns:a16="http://schemas.microsoft.com/office/drawing/2014/main" id="{601E6C26-C0BB-5E47-1AAE-6D673E7BBD8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0244" y="2890400"/>
            <a:ext cx="329211" cy="329211"/>
          </a:xfrm>
          <a:prstGeom prst="rect">
            <a:avLst/>
          </a:prstGeom>
        </p:spPr>
      </p:pic>
      <p:sp>
        <p:nvSpPr>
          <p:cNvPr id="10" name="Triangle">
            <a:extLst>
              <a:ext uri="{FF2B5EF4-FFF2-40B4-BE49-F238E27FC236}">
                <a16:creationId xmlns:a16="http://schemas.microsoft.com/office/drawing/2014/main" id="{C903AC8F-ACE8-1B40-5C70-9534848CB31D}"/>
              </a:ext>
            </a:extLst>
          </p:cNvPr>
          <p:cNvSpPr/>
          <p:nvPr/>
        </p:nvSpPr>
        <p:spPr>
          <a:xfrm>
            <a:off x="5338479" y="2106211"/>
            <a:ext cx="1903300" cy="609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42"/>
                </a:lnTo>
                <a:lnTo>
                  <a:pt x="6961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3" name="Graphic 32" descr="Hourglass 30% with solid fill">
            <a:extLst>
              <a:ext uri="{FF2B5EF4-FFF2-40B4-BE49-F238E27FC236}">
                <a16:creationId xmlns:a16="http://schemas.microsoft.com/office/drawing/2014/main" id="{2D112B00-E637-967B-BC28-25E470F899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05988" y="2205066"/>
            <a:ext cx="329211" cy="329211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AB2E7DCC-6C60-02D2-2FF0-D6F29FA0081A}"/>
              </a:ext>
            </a:extLst>
          </p:cNvPr>
          <p:cNvGrpSpPr/>
          <p:nvPr/>
        </p:nvGrpSpPr>
        <p:grpSpPr>
          <a:xfrm>
            <a:off x="6561230" y="3284920"/>
            <a:ext cx="2194560" cy="1260003"/>
            <a:chOff x="8921977" y="4001571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C6C4CAC-D639-0E71-F36C-C65E1CC010D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C8E239E-D875-E6D2-BFA7-F160F0BDD23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1CFC91D-4F3C-AE8E-C04D-518257DD3B78}"/>
              </a:ext>
            </a:extLst>
          </p:cNvPr>
          <p:cNvGrpSpPr/>
          <p:nvPr/>
        </p:nvGrpSpPr>
        <p:grpSpPr>
          <a:xfrm>
            <a:off x="253830" y="2684815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5C36FD3-6407-C7A3-B0CF-6FA9CF787F4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2411B29-D906-49BD-670E-4ED97377D1E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5ECFF41-64BF-D60E-2386-BE8277CE5FFE}"/>
              </a:ext>
            </a:extLst>
          </p:cNvPr>
          <p:cNvGrpSpPr/>
          <p:nvPr/>
        </p:nvGrpSpPr>
        <p:grpSpPr>
          <a:xfrm>
            <a:off x="3961294" y="4402979"/>
            <a:ext cx="2194560" cy="1260003"/>
            <a:chOff x="332936" y="2555951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36D921F-A0FA-1AF8-3D9D-20E64474D37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24DC990-2385-1C7F-33DA-5F9AE5A8513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BF7C440-FC93-B3E0-062A-10F6A4BDB7EB}"/>
              </a:ext>
            </a:extLst>
          </p:cNvPr>
          <p:cNvGrpSpPr/>
          <p:nvPr/>
        </p:nvGrpSpPr>
        <p:grpSpPr>
          <a:xfrm>
            <a:off x="2719910" y="1320060"/>
            <a:ext cx="2194560" cy="1260003"/>
            <a:chOff x="332936" y="2555951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CF224D6-D6EB-F4CD-DAB8-883975B3B4C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4E7DD85-3436-966F-2E50-F36C3ACCCED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Up-Right Arrow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6E2B57F-8024-3E04-5BCC-45A666F9D2D1}"/>
              </a:ext>
            </a:extLst>
          </p:cNvPr>
          <p:cNvSpPr/>
          <p:nvPr/>
        </p:nvSpPr>
        <p:spPr>
          <a:xfrm>
            <a:off x="864825" y="1585408"/>
            <a:ext cx="7414350" cy="3687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"/>
                </a:moveTo>
                <a:lnTo>
                  <a:pt x="21600" y="86"/>
                </a:lnTo>
                <a:lnTo>
                  <a:pt x="21600" y="86"/>
                </a:lnTo>
                <a:lnTo>
                  <a:pt x="16782" y="0"/>
                </a:lnTo>
                <a:cubicBezTo>
                  <a:pt x="16782" y="0"/>
                  <a:pt x="16959" y="780"/>
                  <a:pt x="16743" y="1328"/>
                </a:cubicBezTo>
                <a:cubicBezTo>
                  <a:pt x="16584" y="1735"/>
                  <a:pt x="7554" y="12648"/>
                  <a:pt x="2875" y="18287"/>
                </a:cubicBezTo>
                <a:lnTo>
                  <a:pt x="0" y="21082"/>
                </a:lnTo>
                <a:cubicBezTo>
                  <a:pt x="0" y="21082"/>
                  <a:pt x="608" y="20602"/>
                  <a:pt x="1602" y="19822"/>
                </a:cubicBezTo>
                <a:cubicBezTo>
                  <a:pt x="687" y="20925"/>
                  <a:pt x="126" y="21600"/>
                  <a:pt x="126" y="21600"/>
                </a:cubicBezTo>
                <a:lnTo>
                  <a:pt x="2984" y="18737"/>
                </a:lnTo>
                <a:cubicBezTo>
                  <a:pt x="8066" y="14746"/>
                  <a:pt x="17884" y="7060"/>
                  <a:pt x="18141" y="7054"/>
                </a:cubicBezTo>
                <a:cubicBezTo>
                  <a:pt x="18489" y="7048"/>
                  <a:pt x="18687" y="7806"/>
                  <a:pt x="18687" y="7806"/>
                </a:cubicBezTo>
                <a:lnTo>
                  <a:pt x="21600" y="86"/>
                </a:lnTo>
                <a:lnTo>
                  <a:pt x="21600" y="86"/>
                </a:lnTo>
                <a:lnTo>
                  <a:pt x="21600" y="8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  <a:effectLst>
            <a:outerShdw blurRad="254000" dist="38100" dir="10800000" algn="r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Triangle">
            <a:extLst>
              <a:ext uri="{FF2B5EF4-FFF2-40B4-BE49-F238E27FC236}">
                <a16:creationId xmlns:a16="http://schemas.microsoft.com/office/drawing/2014/main" id="{692E5E79-C317-55E9-15E3-725E37A5DBAA}"/>
              </a:ext>
            </a:extLst>
          </p:cNvPr>
          <p:cNvSpPr/>
          <p:nvPr/>
        </p:nvSpPr>
        <p:spPr>
          <a:xfrm>
            <a:off x="2441407" y="4015825"/>
            <a:ext cx="874877" cy="986371"/>
          </a:xfrm>
          <a:custGeom>
            <a:avLst/>
            <a:gdLst>
              <a:gd name="connsiteX0" fmla="*/ 21600 w 21600"/>
              <a:gd name="connsiteY0" fmla="*/ 0 h 21600"/>
              <a:gd name="connsiteX1" fmla="*/ 1283 w 21600"/>
              <a:gd name="connsiteY1" fmla="*/ 21600 h 21600"/>
              <a:gd name="connsiteX2" fmla="*/ 0 w 21600"/>
              <a:gd name="connsiteY2" fmla="*/ 8986 h 21600"/>
              <a:gd name="connsiteX3" fmla="*/ 9339 w 21600"/>
              <a:gd name="connsiteY3" fmla="*/ 5101 h 21600"/>
              <a:gd name="connsiteX4" fmla="*/ 21600 w 21600"/>
              <a:gd name="connsiteY4" fmla="*/ 0 h 21600"/>
              <a:gd name="connsiteX0" fmla="*/ 21600 w 21600"/>
              <a:gd name="connsiteY0" fmla="*/ 0 h 21600"/>
              <a:gd name="connsiteX1" fmla="*/ 1283 w 21600"/>
              <a:gd name="connsiteY1" fmla="*/ 21600 h 21600"/>
              <a:gd name="connsiteX2" fmla="*/ 0 w 21600"/>
              <a:gd name="connsiteY2" fmla="*/ 8986 h 21600"/>
              <a:gd name="connsiteX3" fmla="*/ 8184 w 21600"/>
              <a:gd name="connsiteY3" fmla="*/ 3380 h 21600"/>
              <a:gd name="connsiteX4" fmla="*/ 21600 w 21600"/>
              <a:gd name="connsiteY4" fmla="*/ 0 h 21600"/>
              <a:gd name="connsiteX0" fmla="*/ 21771 w 21771"/>
              <a:gd name="connsiteY0" fmla="*/ 0 h 21600"/>
              <a:gd name="connsiteX1" fmla="*/ 1454 w 21771"/>
              <a:gd name="connsiteY1" fmla="*/ 21600 h 21600"/>
              <a:gd name="connsiteX2" fmla="*/ 171 w 21771"/>
              <a:gd name="connsiteY2" fmla="*/ 8986 h 21600"/>
              <a:gd name="connsiteX3" fmla="*/ 0 w 21771"/>
              <a:gd name="connsiteY3" fmla="*/ 8034 h 21600"/>
              <a:gd name="connsiteX4" fmla="*/ 21771 w 21771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1" h="21600" extrusionOk="0">
                <a:moveTo>
                  <a:pt x="21771" y="0"/>
                </a:moveTo>
                <a:lnTo>
                  <a:pt x="1454" y="21600"/>
                </a:lnTo>
                <a:lnTo>
                  <a:pt x="171" y="8986"/>
                </a:lnTo>
                <a:lnTo>
                  <a:pt x="0" y="8034"/>
                </a:lnTo>
                <a:lnTo>
                  <a:pt x="21771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Triangle">
            <a:extLst>
              <a:ext uri="{FF2B5EF4-FFF2-40B4-BE49-F238E27FC236}">
                <a16:creationId xmlns:a16="http://schemas.microsoft.com/office/drawing/2014/main" id="{7B5CB886-C036-0188-C407-90FC096A384C}"/>
              </a:ext>
            </a:extLst>
          </p:cNvPr>
          <p:cNvSpPr/>
          <p:nvPr/>
        </p:nvSpPr>
        <p:spPr>
          <a:xfrm>
            <a:off x="3459693" y="3468718"/>
            <a:ext cx="1003204" cy="1139982"/>
          </a:xfrm>
          <a:custGeom>
            <a:avLst/>
            <a:gdLst>
              <a:gd name="connsiteX0" fmla="*/ 21600 w 21600"/>
              <a:gd name="connsiteY0" fmla="*/ 0 h 21600"/>
              <a:gd name="connsiteX1" fmla="*/ 1291 w 21600"/>
              <a:gd name="connsiteY1" fmla="*/ 21600 h 21600"/>
              <a:gd name="connsiteX2" fmla="*/ 0 w 21600"/>
              <a:gd name="connsiteY2" fmla="*/ 8981 h 21600"/>
              <a:gd name="connsiteX3" fmla="*/ 1916 w 21600"/>
              <a:gd name="connsiteY3" fmla="*/ 8147 h 21600"/>
              <a:gd name="connsiteX4" fmla="*/ 21600 w 21600"/>
              <a:gd name="connsiteY4" fmla="*/ 0 h 21600"/>
              <a:gd name="connsiteX0" fmla="*/ 21600 w 21600"/>
              <a:gd name="connsiteY0" fmla="*/ 0 h 21600"/>
              <a:gd name="connsiteX1" fmla="*/ 1291 w 21600"/>
              <a:gd name="connsiteY1" fmla="*/ 21600 h 21600"/>
              <a:gd name="connsiteX2" fmla="*/ 0 w 21600"/>
              <a:gd name="connsiteY2" fmla="*/ 8981 h 21600"/>
              <a:gd name="connsiteX3" fmla="*/ 301 w 21600"/>
              <a:gd name="connsiteY3" fmla="*/ 7369 h 21600"/>
              <a:gd name="connsiteX4" fmla="*/ 21600 w 21600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1291" y="21600"/>
                </a:lnTo>
                <a:lnTo>
                  <a:pt x="0" y="8981"/>
                </a:lnTo>
                <a:cubicBezTo>
                  <a:pt x="100" y="8444"/>
                  <a:pt x="201" y="7906"/>
                  <a:pt x="301" y="7369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Triangle">
            <a:extLst>
              <a:ext uri="{FF2B5EF4-FFF2-40B4-BE49-F238E27FC236}">
                <a16:creationId xmlns:a16="http://schemas.microsoft.com/office/drawing/2014/main" id="{D14F4A68-12DB-B155-EB9C-074945232F07}"/>
              </a:ext>
            </a:extLst>
          </p:cNvPr>
          <p:cNvSpPr/>
          <p:nvPr/>
        </p:nvSpPr>
        <p:spPr>
          <a:xfrm>
            <a:off x="4647227" y="2811138"/>
            <a:ext cx="1116834" cy="1268867"/>
          </a:xfrm>
          <a:custGeom>
            <a:avLst/>
            <a:gdLst>
              <a:gd name="connsiteX0" fmla="*/ 21600 w 21600"/>
              <a:gd name="connsiteY0" fmla="*/ 0 h 21600"/>
              <a:gd name="connsiteX1" fmla="*/ 1282 w 21600"/>
              <a:gd name="connsiteY1" fmla="*/ 21600 h 21600"/>
              <a:gd name="connsiteX2" fmla="*/ 0 w 21600"/>
              <a:gd name="connsiteY2" fmla="*/ 8982 h 21600"/>
              <a:gd name="connsiteX3" fmla="*/ 2828 w 21600"/>
              <a:gd name="connsiteY3" fmla="*/ 7812 h 21600"/>
              <a:gd name="connsiteX4" fmla="*/ 21600 w 21600"/>
              <a:gd name="connsiteY4" fmla="*/ 0 h 21600"/>
              <a:gd name="connsiteX0" fmla="*/ 21600 w 21600"/>
              <a:gd name="connsiteY0" fmla="*/ 0 h 21600"/>
              <a:gd name="connsiteX1" fmla="*/ 1282 w 21600"/>
              <a:gd name="connsiteY1" fmla="*/ 21600 h 21600"/>
              <a:gd name="connsiteX2" fmla="*/ 0 w 21600"/>
              <a:gd name="connsiteY2" fmla="*/ 8982 h 21600"/>
              <a:gd name="connsiteX3" fmla="*/ 237 w 21600"/>
              <a:gd name="connsiteY3" fmla="*/ 7751 h 21600"/>
              <a:gd name="connsiteX4" fmla="*/ 21600 w 21600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1282" y="21600"/>
                </a:lnTo>
                <a:lnTo>
                  <a:pt x="0" y="8982"/>
                </a:lnTo>
                <a:lnTo>
                  <a:pt x="237" y="7751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Triangle">
            <a:extLst>
              <a:ext uri="{FF2B5EF4-FFF2-40B4-BE49-F238E27FC236}">
                <a16:creationId xmlns:a16="http://schemas.microsoft.com/office/drawing/2014/main" id="{EF30800E-78EE-F865-819C-046F002E0F8F}"/>
              </a:ext>
            </a:extLst>
          </p:cNvPr>
          <p:cNvSpPr/>
          <p:nvPr/>
        </p:nvSpPr>
        <p:spPr>
          <a:xfrm>
            <a:off x="5951866" y="2106211"/>
            <a:ext cx="1289912" cy="1466143"/>
          </a:xfrm>
          <a:custGeom>
            <a:avLst/>
            <a:gdLst>
              <a:gd name="connsiteX0" fmla="*/ 21600 w 21600"/>
              <a:gd name="connsiteY0" fmla="*/ 0 h 21600"/>
              <a:gd name="connsiteX1" fmla="*/ 1286 w 21600"/>
              <a:gd name="connsiteY1" fmla="*/ 21600 h 21600"/>
              <a:gd name="connsiteX2" fmla="*/ 0 w 21600"/>
              <a:gd name="connsiteY2" fmla="*/ 8983 h 21600"/>
              <a:gd name="connsiteX3" fmla="*/ 1457 w 21600"/>
              <a:gd name="connsiteY3" fmla="*/ 8297 h 21600"/>
              <a:gd name="connsiteX4" fmla="*/ 21600 w 21600"/>
              <a:gd name="connsiteY4" fmla="*/ 0 h 21600"/>
              <a:gd name="connsiteX0" fmla="*/ 21600 w 21600"/>
              <a:gd name="connsiteY0" fmla="*/ 0 h 21600"/>
              <a:gd name="connsiteX1" fmla="*/ 1286 w 21600"/>
              <a:gd name="connsiteY1" fmla="*/ 21600 h 21600"/>
              <a:gd name="connsiteX2" fmla="*/ 0 w 21600"/>
              <a:gd name="connsiteY2" fmla="*/ 8983 h 21600"/>
              <a:gd name="connsiteX3" fmla="*/ 301 w 21600"/>
              <a:gd name="connsiteY3" fmla="*/ 7841 h 21600"/>
              <a:gd name="connsiteX4" fmla="*/ 21600 w 21600"/>
              <a:gd name="connsiteY4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1600" extrusionOk="0">
                <a:moveTo>
                  <a:pt x="21600" y="0"/>
                </a:moveTo>
                <a:lnTo>
                  <a:pt x="1286" y="21600"/>
                </a:lnTo>
                <a:lnTo>
                  <a:pt x="0" y="8983"/>
                </a:lnTo>
                <a:cubicBezTo>
                  <a:pt x="100" y="8602"/>
                  <a:pt x="201" y="8222"/>
                  <a:pt x="301" y="7841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id="{FC6A76F7-31B1-5E3E-01C5-456C6E7EF455}"/>
              </a:ext>
            </a:extLst>
          </p:cNvPr>
          <p:cNvSpPr txBox="1"/>
          <p:nvPr/>
        </p:nvSpPr>
        <p:spPr>
          <a:xfrm>
            <a:off x="2421638" y="434058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3BC331E0-7ECE-B6D5-1E48-3C8491409EF3}"/>
              </a:ext>
            </a:extLst>
          </p:cNvPr>
          <p:cNvSpPr txBox="1"/>
          <p:nvPr/>
        </p:nvSpPr>
        <p:spPr>
          <a:xfrm>
            <a:off x="3484232" y="383729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067B6F1B-848C-A3DE-0BFF-796E58617202}"/>
              </a:ext>
            </a:extLst>
          </p:cNvPr>
          <p:cNvSpPr txBox="1"/>
          <p:nvPr/>
        </p:nvSpPr>
        <p:spPr>
          <a:xfrm>
            <a:off x="4681800" y="3273288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9" name="TextBox 27">
            <a:extLst>
              <a:ext uri="{FF2B5EF4-FFF2-40B4-BE49-F238E27FC236}">
                <a16:creationId xmlns:a16="http://schemas.microsoft.com/office/drawing/2014/main" id="{BD971055-E3F4-8E4E-7482-B8E40152A084}"/>
              </a:ext>
            </a:extLst>
          </p:cNvPr>
          <p:cNvSpPr txBox="1"/>
          <p:nvPr/>
        </p:nvSpPr>
        <p:spPr>
          <a:xfrm>
            <a:off x="6047110" y="2690728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pic>
        <p:nvPicPr>
          <p:cNvPr id="20" name="Graphic 28" descr="Bar graph with upward trend with solid fill">
            <a:extLst>
              <a:ext uri="{FF2B5EF4-FFF2-40B4-BE49-F238E27FC236}">
                <a16:creationId xmlns:a16="http://schemas.microsoft.com/office/drawing/2014/main" id="{99061E1D-B254-5E87-6BE8-D5D7E19EA6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65128" y="1777000"/>
            <a:ext cx="329211" cy="329211"/>
          </a:xfrm>
          <a:prstGeom prst="rect">
            <a:avLst/>
          </a:prstGeom>
        </p:spPr>
      </p:pic>
      <p:sp>
        <p:nvSpPr>
          <p:cNvPr id="4" name="Triangle">
            <a:extLst>
              <a:ext uri="{FF2B5EF4-FFF2-40B4-BE49-F238E27FC236}">
                <a16:creationId xmlns:a16="http://schemas.microsoft.com/office/drawing/2014/main" id="{FF57B5F6-FDB2-3E22-F8A6-66CC66BF8A24}"/>
              </a:ext>
            </a:extLst>
          </p:cNvPr>
          <p:cNvSpPr/>
          <p:nvPr/>
        </p:nvSpPr>
        <p:spPr>
          <a:xfrm>
            <a:off x="2035318" y="4015825"/>
            <a:ext cx="1280966" cy="410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49"/>
                </a:lnTo>
                <a:lnTo>
                  <a:pt x="696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4" name="Graphic 33" descr="Lightbulb with solid fill">
            <a:extLst>
              <a:ext uri="{FF2B5EF4-FFF2-40B4-BE49-F238E27FC236}">
                <a16:creationId xmlns:a16="http://schemas.microsoft.com/office/drawing/2014/main" id="{8C0CBF40-D0AD-E7ED-9F0B-FFE74861F1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25416" y="4056384"/>
            <a:ext cx="329211" cy="329211"/>
          </a:xfrm>
          <a:prstGeom prst="rect">
            <a:avLst/>
          </a:prstGeom>
        </p:spPr>
      </p:pic>
      <p:sp>
        <p:nvSpPr>
          <p:cNvPr id="6" name="Triangle">
            <a:extLst>
              <a:ext uri="{FF2B5EF4-FFF2-40B4-BE49-F238E27FC236}">
                <a16:creationId xmlns:a16="http://schemas.microsoft.com/office/drawing/2014/main" id="{A09EE7FF-EFF5-D45C-9941-E7ACDE6B03CC}"/>
              </a:ext>
            </a:extLst>
          </p:cNvPr>
          <p:cNvSpPr/>
          <p:nvPr/>
        </p:nvSpPr>
        <p:spPr>
          <a:xfrm>
            <a:off x="2983078" y="3468718"/>
            <a:ext cx="1479818" cy="4739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40"/>
                </a:lnTo>
                <a:lnTo>
                  <a:pt x="6957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1" name="Graphic 29" descr="Bullseye with solid fill">
            <a:extLst>
              <a:ext uri="{FF2B5EF4-FFF2-40B4-BE49-F238E27FC236}">
                <a16:creationId xmlns:a16="http://schemas.microsoft.com/office/drawing/2014/main" id="{A49AD516-7E3C-C6A6-78E8-A98EE6E31F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73237" y="3526988"/>
            <a:ext cx="329211" cy="329211"/>
          </a:xfrm>
          <a:prstGeom prst="rect">
            <a:avLst/>
          </a:prstGeom>
        </p:spPr>
      </p:pic>
      <p:sp>
        <p:nvSpPr>
          <p:cNvPr id="8" name="Triangle">
            <a:extLst>
              <a:ext uri="{FF2B5EF4-FFF2-40B4-BE49-F238E27FC236}">
                <a16:creationId xmlns:a16="http://schemas.microsoft.com/office/drawing/2014/main" id="{E85DC158-2D34-C010-D9EC-8F03FBCA16D3}"/>
              </a:ext>
            </a:extLst>
          </p:cNvPr>
          <p:cNvSpPr/>
          <p:nvPr/>
        </p:nvSpPr>
        <p:spPr>
          <a:xfrm>
            <a:off x="4116956" y="2811138"/>
            <a:ext cx="1647105" cy="5276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58"/>
                </a:lnTo>
                <a:lnTo>
                  <a:pt x="6954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2" name="Graphic 31" descr="Gears with solid fill">
            <a:extLst>
              <a:ext uri="{FF2B5EF4-FFF2-40B4-BE49-F238E27FC236}">
                <a16:creationId xmlns:a16="http://schemas.microsoft.com/office/drawing/2014/main" id="{601E6C26-C0BB-5E47-1AAE-6D673E7BBD8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0244" y="2890400"/>
            <a:ext cx="329211" cy="329211"/>
          </a:xfrm>
          <a:prstGeom prst="rect">
            <a:avLst/>
          </a:prstGeom>
        </p:spPr>
      </p:pic>
      <p:sp>
        <p:nvSpPr>
          <p:cNvPr id="10" name="Triangle">
            <a:extLst>
              <a:ext uri="{FF2B5EF4-FFF2-40B4-BE49-F238E27FC236}">
                <a16:creationId xmlns:a16="http://schemas.microsoft.com/office/drawing/2014/main" id="{C903AC8F-ACE8-1B40-5C70-9534848CB31D}"/>
              </a:ext>
            </a:extLst>
          </p:cNvPr>
          <p:cNvSpPr/>
          <p:nvPr/>
        </p:nvSpPr>
        <p:spPr>
          <a:xfrm>
            <a:off x="5338479" y="2106211"/>
            <a:ext cx="1903300" cy="609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42"/>
                </a:lnTo>
                <a:lnTo>
                  <a:pt x="6961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3" name="Graphic 32" descr="Hourglass 30% with solid fill">
            <a:extLst>
              <a:ext uri="{FF2B5EF4-FFF2-40B4-BE49-F238E27FC236}">
                <a16:creationId xmlns:a16="http://schemas.microsoft.com/office/drawing/2014/main" id="{2D112B00-E637-967B-BC28-25E470F899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905988" y="2205066"/>
            <a:ext cx="329211" cy="329211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65CC28A3-0230-53F8-EAFF-8C16A9C24F27}"/>
              </a:ext>
            </a:extLst>
          </p:cNvPr>
          <p:cNvGrpSpPr/>
          <p:nvPr/>
        </p:nvGrpSpPr>
        <p:grpSpPr>
          <a:xfrm>
            <a:off x="6561230" y="3284920"/>
            <a:ext cx="2194560" cy="1260003"/>
            <a:chOff x="8921977" y="4001571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BF8E4D0-25EA-35B6-713C-BB299FF99FF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D7BF199-D304-72B0-65C4-454CC1D2062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370884B-9A82-3182-8BF5-72DB95E97B5B}"/>
              </a:ext>
            </a:extLst>
          </p:cNvPr>
          <p:cNvGrpSpPr/>
          <p:nvPr/>
        </p:nvGrpSpPr>
        <p:grpSpPr>
          <a:xfrm>
            <a:off x="253830" y="2684815"/>
            <a:ext cx="2194560" cy="1260003"/>
            <a:chOff x="332936" y="2555951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C09BF7D-EDF4-C2C9-63E1-B1ADA9273EB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7EA5754-B1C1-8326-D3A6-6E109A49843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4CC722B-8255-3BBE-548A-87F322AE8F8F}"/>
              </a:ext>
            </a:extLst>
          </p:cNvPr>
          <p:cNvGrpSpPr/>
          <p:nvPr/>
        </p:nvGrpSpPr>
        <p:grpSpPr>
          <a:xfrm>
            <a:off x="3961294" y="4402979"/>
            <a:ext cx="2194560" cy="1260003"/>
            <a:chOff x="332936" y="2555951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83AF1BA-6371-02D3-5EF0-F0E59A9913B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138E29A-7B5E-0AD3-7C48-94FFCA6401A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F2F269A-8B01-FA8B-F782-CD8F6342FF38}"/>
              </a:ext>
            </a:extLst>
          </p:cNvPr>
          <p:cNvGrpSpPr/>
          <p:nvPr/>
        </p:nvGrpSpPr>
        <p:grpSpPr>
          <a:xfrm>
            <a:off x="2719910" y="1320060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CDA0F27-F0F0-C29D-078E-745EF04E56A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29CA3DE-BCD7-819A-0EF4-D79EAE2F836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863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375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Up-Right Arrow – Slide Template</vt:lpstr>
      <vt:lpstr>Up-Right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Up-Right Arrow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2022-09-12T17:42:56Z</dcterms:modified>
  <cp:category>Charts &amp; Diagrams</cp:category>
</cp:coreProperties>
</file>