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60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10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VRIO Framework – Slide Template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F198106-7CF6-8E91-B90A-BDD912F44114}"/>
              </a:ext>
            </a:extLst>
          </p:cNvPr>
          <p:cNvGrpSpPr/>
          <p:nvPr/>
        </p:nvGrpSpPr>
        <p:grpSpPr>
          <a:xfrm>
            <a:off x="6755344" y="1459395"/>
            <a:ext cx="1790367" cy="3919055"/>
            <a:chOff x="6755344" y="1459395"/>
            <a:chExt cx="1790367" cy="3919055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C2F73B4B-938C-2851-B7EA-078CDBB13EFC}"/>
                </a:ext>
              </a:extLst>
            </p:cNvPr>
            <p:cNvSpPr/>
            <p:nvPr/>
          </p:nvSpPr>
          <p:spPr>
            <a:xfrm>
              <a:off x="6787231" y="1921330"/>
              <a:ext cx="1726593" cy="3412670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30E281BA-AA77-6BD4-5DFD-315552E5D389}"/>
                </a:ext>
              </a:extLst>
            </p:cNvPr>
            <p:cNvSpPr/>
            <p:nvPr/>
          </p:nvSpPr>
          <p:spPr>
            <a:xfrm>
              <a:off x="6755344" y="1867637"/>
              <a:ext cx="1790367" cy="3510813"/>
            </a:xfrm>
            <a:prstGeom prst="roundRect">
              <a:avLst>
                <a:gd name="adj" fmla="val 4921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30E90F6-650C-DBE3-5835-C9D57BCE42E1}"/>
                </a:ext>
              </a:extLst>
            </p:cNvPr>
            <p:cNvSpPr/>
            <p:nvPr/>
          </p:nvSpPr>
          <p:spPr>
            <a:xfrm>
              <a:off x="7239047" y="1459395"/>
              <a:ext cx="822960" cy="82296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accent6">
                      <a:lumMod val="50000"/>
                    </a:schemeClr>
                  </a:solidFill>
                </a:rPr>
                <a:t>O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E5BF31B-B630-6E35-6056-16A8FFA4526D}"/>
                </a:ext>
              </a:extLst>
            </p:cNvPr>
            <p:cNvSpPr/>
            <p:nvPr/>
          </p:nvSpPr>
          <p:spPr>
            <a:xfrm>
              <a:off x="6755344" y="2443581"/>
              <a:ext cx="1790367" cy="557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accent6">
                      <a:lumMod val="50000"/>
                    </a:schemeClr>
                  </a:solidFill>
                </a:rPr>
                <a:t>Organization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0DF5CCB-5DAB-E37E-F74C-363977AC2ADD}"/>
                </a:ext>
              </a:extLst>
            </p:cNvPr>
            <p:cNvSpPr txBox="1"/>
            <p:nvPr/>
          </p:nvSpPr>
          <p:spPr>
            <a:xfrm>
              <a:off x="6787231" y="3879622"/>
              <a:ext cx="1726593" cy="1131079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350" dirty="0">
                  <a:solidFill>
                    <a:schemeClr val="bg1"/>
                  </a:solidFill>
                </a:rPr>
                <a:t>Can the firm effectively organize to capture the value of the resource or capability?</a:t>
              </a:r>
            </a:p>
          </p:txBody>
        </p:sp>
        <p:pic>
          <p:nvPicPr>
            <p:cNvPr id="3" name="Graphic 2" descr="Gears with solid fill">
              <a:extLst>
                <a:ext uri="{FF2B5EF4-FFF2-40B4-BE49-F238E27FC236}">
                  <a16:creationId xmlns:a16="http://schemas.microsoft.com/office/drawing/2014/main" id="{B84AE80E-DDA6-452F-CFEC-E334C378EA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330487" y="3215297"/>
              <a:ext cx="640080" cy="64008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1212C99-4D7C-308D-7819-49D88F3AF93F}"/>
              </a:ext>
            </a:extLst>
          </p:cNvPr>
          <p:cNvGrpSpPr/>
          <p:nvPr/>
        </p:nvGrpSpPr>
        <p:grpSpPr>
          <a:xfrm>
            <a:off x="4702991" y="1459395"/>
            <a:ext cx="1790367" cy="3919055"/>
            <a:chOff x="4702991" y="1459395"/>
            <a:chExt cx="1790367" cy="3919055"/>
          </a:xfrm>
        </p:grpSpPr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61D9BBAC-8D21-3265-4CD1-3ED51F9958D5}"/>
                </a:ext>
              </a:extLst>
            </p:cNvPr>
            <p:cNvSpPr/>
            <p:nvPr/>
          </p:nvSpPr>
          <p:spPr>
            <a:xfrm>
              <a:off x="4734878" y="1921330"/>
              <a:ext cx="1726593" cy="3412670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60285CD7-3937-5DDF-4D24-F93739BA90FF}"/>
                </a:ext>
              </a:extLst>
            </p:cNvPr>
            <p:cNvSpPr/>
            <p:nvPr/>
          </p:nvSpPr>
          <p:spPr>
            <a:xfrm>
              <a:off x="4702991" y="1867637"/>
              <a:ext cx="1790367" cy="3510813"/>
            </a:xfrm>
            <a:prstGeom prst="roundRect">
              <a:avLst>
                <a:gd name="adj" fmla="val 4921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DD807153-F6B9-FB72-4035-E1051C9E4CA6}"/>
                </a:ext>
              </a:extLst>
            </p:cNvPr>
            <p:cNvSpPr/>
            <p:nvPr/>
          </p:nvSpPr>
          <p:spPr>
            <a:xfrm>
              <a:off x="5186694" y="1459395"/>
              <a:ext cx="822960" cy="82296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ECC6047-1C3C-51CF-98AA-9ECCF713EE1C}"/>
                </a:ext>
              </a:extLst>
            </p:cNvPr>
            <p:cNvSpPr/>
            <p:nvPr/>
          </p:nvSpPr>
          <p:spPr>
            <a:xfrm>
              <a:off x="4702991" y="2443581"/>
              <a:ext cx="1790367" cy="557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Imitability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1AEA5B8-AAE7-AAFC-E75F-92A7A9F995E6}"/>
                </a:ext>
              </a:extLst>
            </p:cNvPr>
            <p:cNvSpPr txBox="1"/>
            <p:nvPr/>
          </p:nvSpPr>
          <p:spPr>
            <a:xfrm>
              <a:off x="4734878" y="3983496"/>
              <a:ext cx="1726593" cy="92333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350" dirty="0">
                  <a:solidFill>
                    <a:schemeClr val="bg1"/>
                  </a:solidFill>
                </a:rPr>
                <a:t>Is it difficult for competitors to replicate the resource or capability?</a:t>
              </a:r>
            </a:p>
          </p:txBody>
        </p:sp>
        <p:pic>
          <p:nvPicPr>
            <p:cNvPr id="4" name="Graphic 3" descr="Shield Cross with solid fill">
              <a:extLst>
                <a:ext uri="{FF2B5EF4-FFF2-40B4-BE49-F238E27FC236}">
                  <a16:creationId xmlns:a16="http://schemas.microsoft.com/office/drawing/2014/main" id="{BD96A8F9-D7FC-C720-A8E6-6EEF6D5E82A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78134" y="3215297"/>
              <a:ext cx="640080" cy="640080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1F71E6E-B811-B8A0-887F-1D7F59D6D33A}"/>
              </a:ext>
            </a:extLst>
          </p:cNvPr>
          <p:cNvGrpSpPr/>
          <p:nvPr/>
        </p:nvGrpSpPr>
        <p:grpSpPr>
          <a:xfrm>
            <a:off x="2650640" y="1459395"/>
            <a:ext cx="1790367" cy="3919055"/>
            <a:chOff x="2650640" y="1459395"/>
            <a:chExt cx="1790367" cy="3919055"/>
          </a:xfrm>
        </p:grpSpPr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063A92C8-E45B-EE70-74A7-6AC15AE28F33}"/>
                </a:ext>
              </a:extLst>
            </p:cNvPr>
            <p:cNvSpPr/>
            <p:nvPr/>
          </p:nvSpPr>
          <p:spPr>
            <a:xfrm>
              <a:off x="2682527" y="1921330"/>
              <a:ext cx="1726593" cy="3412670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8742E22E-6697-FC28-93B3-0E6CE37C0F9B}"/>
                </a:ext>
              </a:extLst>
            </p:cNvPr>
            <p:cNvSpPr/>
            <p:nvPr/>
          </p:nvSpPr>
          <p:spPr>
            <a:xfrm>
              <a:off x="2650640" y="1867637"/>
              <a:ext cx="1790367" cy="3510813"/>
            </a:xfrm>
            <a:prstGeom prst="roundRect">
              <a:avLst>
                <a:gd name="adj" fmla="val 492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CA45F934-1CC8-D45F-D0C8-66B12ADF76BD}"/>
                </a:ext>
              </a:extLst>
            </p:cNvPr>
            <p:cNvSpPr/>
            <p:nvPr/>
          </p:nvSpPr>
          <p:spPr>
            <a:xfrm>
              <a:off x="3134343" y="1459395"/>
              <a:ext cx="822960" cy="82296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R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15363C8-CF92-CC76-47F9-3BC510C61C79}"/>
                </a:ext>
              </a:extLst>
            </p:cNvPr>
            <p:cNvSpPr/>
            <p:nvPr/>
          </p:nvSpPr>
          <p:spPr>
            <a:xfrm>
              <a:off x="2650640" y="2443581"/>
              <a:ext cx="1790367" cy="557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Rarity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8EA5794-84D6-91F9-1D18-BB36021152D7}"/>
                </a:ext>
              </a:extLst>
            </p:cNvPr>
            <p:cNvSpPr txBox="1"/>
            <p:nvPr/>
          </p:nvSpPr>
          <p:spPr>
            <a:xfrm>
              <a:off x="2682527" y="3983496"/>
              <a:ext cx="1726593" cy="92333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3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Is the resource or capability unique or scarce compared to competitors?</a:t>
              </a:r>
            </a:p>
          </p:txBody>
        </p:sp>
        <p:pic>
          <p:nvPicPr>
            <p:cNvPr id="5" name="Graphic 4" descr="Diamond with solid fill">
              <a:extLst>
                <a:ext uri="{FF2B5EF4-FFF2-40B4-BE49-F238E27FC236}">
                  <a16:creationId xmlns:a16="http://schemas.microsoft.com/office/drawing/2014/main" id="{F11B2522-475B-DE95-647C-ED41609E769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225783" y="3215297"/>
              <a:ext cx="640080" cy="640080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9096C1D-8820-08F5-6478-8F2EAB6E67C5}"/>
              </a:ext>
            </a:extLst>
          </p:cNvPr>
          <p:cNvGrpSpPr/>
          <p:nvPr/>
        </p:nvGrpSpPr>
        <p:grpSpPr>
          <a:xfrm>
            <a:off x="598289" y="1459395"/>
            <a:ext cx="1790367" cy="3919055"/>
            <a:chOff x="598289" y="1459395"/>
            <a:chExt cx="1790367" cy="3919055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27C6343E-5BB4-F592-5F0C-102276B78CCE}"/>
                </a:ext>
              </a:extLst>
            </p:cNvPr>
            <p:cNvSpPr/>
            <p:nvPr/>
          </p:nvSpPr>
          <p:spPr>
            <a:xfrm>
              <a:off x="630176" y="1921330"/>
              <a:ext cx="1726593" cy="3412670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BB74B0AF-F54D-3D6C-7BF4-B9B7F3446213}"/>
                </a:ext>
              </a:extLst>
            </p:cNvPr>
            <p:cNvSpPr/>
            <p:nvPr/>
          </p:nvSpPr>
          <p:spPr>
            <a:xfrm>
              <a:off x="598289" y="1867637"/>
              <a:ext cx="1790367" cy="3510813"/>
            </a:xfrm>
            <a:prstGeom prst="roundRect">
              <a:avLst>
                <a:gd name="adj" fmla="val 492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AEC529F0-A80C-DDD3-EA75-D42BD4E53CB8}"/>
                </a:ext>
              </a:extLst>
            </p:cNvPr>
            <p:cNvSpPr/>
            <p:nvPr/>
          </p:nvSpPr>
          <p:spPr>
            <a:xfrm>
              <a:off x="1081992" y="1459395"/>
              <a:ext cx="822960" cy="82296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accent2">
                      <a:lumMod val="50000"/>
                    </a:schemeClr>
                  </a:solidFill>
                </a:rPr>
                <a:t>V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53FA54E-CA3B-5498-6C44-302E08ED58EB}"/>
                </a:ext>
              </a:extLst>
            </p:cNvPr>
            <p:cNvSpPr/>
            <p:nvPr/>
          </p:nvSpPr>
          <p:spPr>
            <a:xfrm>
              <a:off x="598289" y="2443581"/>
              <a:ext cx="1790367" cy="557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accent2">
                      <a:lumMod val="50000"/>
                    </a:schemeClr>
                  </a:solidFill>
                </a:rPr>
                <a:t>Value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97CA87F-27B5-EA78-3CE5-6D0D9DA76AA8}"/>
                </a:ext>
              </a:extLst>
            </p:cNvPr>
            <p:cNvSpPr txBox="1"/>
            <p:nvPr/>
          </p:nvSpPr>
          <p:spPr>
            <a:xfrm>
              <a:off x="630176" y="3983496"/>
              <a:ext cx="1726593" cy="92333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tx1">
                      <a:lumMod val="85000"/>
                      <a:lumOff val="15000"/>
                    </a:schemeClr>
                  </a:solidFill>
                </a:defRPr>
              </a:lvl1pPr>
            </a:lstStyle>
            <a:p>
              <a:r>
                <a:rPr lang="en-US" sz="1350" dirty="0"/>
                <a:t>Does the resource or capability allow the firm to meet market demands effectively?</a:t>
              </a:r>
            </a:p>
          </p:txBody>
        </p:sp>
        <p:pic>
          <p:nvPicPr>
            <p:cNvPr id="6" name="Graphic 5" descr="Coins with solid fill">
              <a:extLst>
                <a:ext uri="{FF2B5EF4-FFF2-40B4-BE49-F238E27FC236}">
                  <a16:creationId xmlns:a16="http://schemas.microsoft.com/office/drawing/2014/main" id="{0F63A846-E9DE-BD6C-C5AD-B28BBBBF5A8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173432" y="3215297"/>
              <a:ext cx="640080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098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VRIO Framework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9F5FC8D-16C5-3D39-F3A6-D83054C2F62D}"/>
              </a:ext>
            </a:extLst>
          </p:cNvPr>
          <p:cNvGrpSpPr/>
          <p:nvPr/>
        </p:nvGrpSpPr>
        <p:grpSpPr>
          <a:xfrm>
            <a:off x="6755344" y="1459395"/>
            <a:ext cx="1790367" cy="3919055"/>
            <a:chOff x="6755344" y="1459395"/>
            <a:chExt cx="1790367" cy="3919055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5E2B8982-6023-F931-C3E4-FADA0A4E3802}"/>
                </a:ext>
              </a:extLst>
            </p:cNvPr>
            <p:cNvSpPr/>
            <p:nvPr/>
          </p:nvSpPr>
          <p:spPr>
            <a:xfrm>
              <a:off x="6787231" y="1921330"/>
              <a:ext cx="1726593" cy="3412670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3D963AC5-845E-38F4-5626-C2106585C64A}"/>
                </a:ext>
              </a:extLst>
            </p:cNvPr>
            <p:cNvSpPr/>
            <p:nvPr/>
          </p:nvSpPr>
          <p:spPr>
            <a:xfrm>
              <a:off x="6755344" y="1867637"/>
              <a:ext cx="1790367" cy="3510813"/>
            </a:xfrm>
            <a:prstGeom prst="roundRect">
              <a:avLst>
                <a:gd name="adj" fmla="val 4921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D541FF6-4AC5-98DF-A5A0-D428988521E6}"/>
                </a:ext>
              </a:extLst>
            </p:cNvPr>
            <p:cNvSpPr/>
            <p:nvPr/>
          </p:nvSpPr>
          <p:spPr>
            <a:xfrm>
              <a:off x="7239047" y="1459395"/>
              <a:ext cx="822960" cy="82296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accent6">
                      <a:lumMod val="50000"/>
                    </a:schemeClr>
                  </a:solidFill>
                </a:rPr>
                <a:t>O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E190BAB-5AAE-7744-E033-BD6AC65A6BA2}"/>
                </a:ext>
              </a:extLst>
            </p:cNvPr>
            <p:cNvSpPr/>
            <p:nvPr/>
          </p:nvSpPr>
          <p:spPr>
            <a:xfrm>
              <a:off x="6755344" y="2443581"/>
              <a:ext cx="1790367" cy="557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accent6">
                      <a:lumMod val="50000"/>
                    </a:schemeClr>
                  </a:solidFill>
                </a:rPr>
                <a:t>Organization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CFFADB0-AB24-1FB1-DC2B-77132CA43B6E}"/>
                </a:ext>
              </a:extLst>
            </p:cNvPr>
            <p:cNvSpPr txBox="1"/>
            <p:nvPr/>
          </p:nvSpPr>
          <p:spPr>
            <a:xfrm>
              <a:off x="6787231" y="3879622"/>
              <a:ext cx="1726593" cy="1131079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350" dirty="0">
                  <a:solidFill>
                    <a:schemeClr val="bg1"/>
                  </a:solidFill>
                </a:rPr>
                <a:t>Can the firm effectively organize to capture the value of the resource or capability?</a:t>
              </a:r>
            </a:p>
          </p:txBody>
        </p:sp>
        <p:pic>
          <p:nvPicPr>
            <p:cNvPr id="13" name="Graphic 12" descr="Gears with solid fill">
              <a:extLst>
                <a:ext uri="{FF2B5EF4-FFF2-40B4-BE49-F238E27FC236}">
                  <a16:creationId xmlns:a16="http://schemas.microsoft.com/office/drawing/2014/main" id="{2EADE976-23E4-C803-78CA-F3DA02223E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330487" y="3215297"/>
              <a:ext cx="640080" cy="640080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C179ADF-9EF0-E1F3-4D73-15B7E42A335A}"/>
              </a:ext>
            </a:extLst>
          </p:cNvPr>
          <p:cNvGrpSpPr/>
          <p:nvPr/>
        </p:nvGrpSpPr>
        <p:grpSpPr>
          <a:xfrm>
            <a:off x="4702991" y="1459395"/>
            <a:ext cx="1790367" cy="3919055"/>
            <a:chOff x="4702991" y="1459395"/>
            <a:chExt cx="1790367" cy="3919055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5B1BAD90-B3E5-B800-2D28-DC0B7A3A6151}"/>
                </a:ext>
              </a:extLst>
            </p:cNvPr>
            <p:cNvSpPr/>
            <p:nvPr/>
          </p:nvSpPr>
          <p:spPr>
            <a:xfrm>
              <a:off x="4734878" y="1921330"/>
              <a:ext cx="1726593" cy="3412670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6BAAA870-E55F-9199-0D51-5BBDA201953D}"/>
                </a:ext>
              </a:extLst>
            </p:cNvPr>
            <p:cNvSpPr/>
            <p:nvPr/>
          </p:nvSpPr>
          <p:spPr>
            <a:xfrm>
              <a:off x="4702991" y="1867637"/>
              <a:ext cx="1790367" cy="3510813"/>
            </a:xfrm>
            <a:prstGeom prst="roundRect">
              <a:avLst>
                <a:gd name="adj" fmla="val 4921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AE1B559-8952-CB15-94AA-3B0BF607BA04}"/>
                </a:ext>
              </a:extLst>
            </p:cNvPr>
            <p:cNvSpPr/>
            <p:nvPr/>
          </p:nvSpPr>
          <p:spPr>
            <a:xfrm>
              <a:off x="5186694" y="1459395"/>
              <a:ext cx="822960" cy="82296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2BED0B4-42DB-3258-B905-79E636AB7C61}"/>
                </a:ext>
              </a:extLst>
            </p:cNvPr>
            <p:cNvSpPr/>
            <p:nvPr/>
          </p:nvSpPr>
          <p:spPr>
            <a:xfrm>
              <a:off x="4702991" y="2443581"/>
              <a:ext cx="1790367" cy="557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Imitability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1DA8987-55FD-3984-0107-8AEE6C7A3135}"/>
                </a:ext>
              </a:extLst>
            </p:cNvPr>
            <p:cNvSpPr txBox="1"/>
            <p:nvPr/>
          </p:nvSpPr>
          <p:spPr>
            <a:xfrm>
              <a:off x="4734878" y="3983496"/>
              <a:ext cx="1726593" cy="92333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350" dirty="0">
                  <a:solidFill>
                    <a:schemeClr val="bg1"/>
                  </a:solidFill>
                </a:rPr>
                <a:t>Is it difficult for competitors to replicate the resource or capability?</a:t>
              </a:r>
            </a:p>
          </p:txBody>
        </p:sp>
        <p:pic>
          <p:nvPicPr>
            <p:cNvPr id="20" name="Graphic 19" descr="Shield Cross with solid fill">
              <a:extLst>
                <a:ext uri="{FF2B5EF4-FFF2-40B4-BE49-F238E27FC236}">
                  <a16:creationId xmlns:a16="http://schemas.microsoft.com/office/drawing/2014/main" id="{A2009A32-A3ED-4F04-CC5C-A77B2BE8F31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78134" y="3215297"/>
              <a:ext cx="640080" cy="64008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1BDA878-D3CE-18FC-97B7-7E9DB59822CB}"/>
              </a:ext>
            </a:extLst>
          </p:cNvPr>
          <p:cNvGrpSpPr/>
          <p:nvPr/>
        </p:nvGrpSpPr>
        <p:grpSpPr>
          <a:xfrm>
            <a:off x="2650640" y="1459395"/>
            <a:ext cx="1790367" cy="3919055"/>
            <a:chOff x="2650640" y="1459395"/>
            <a:chExt cx="1790367" cy="3919055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4511B025-2A24-5F86-F1A1-08910EB9D5BF}"/>
                </a:ext>
              </a:extLst>
            </p:cNvPr>
            <p:cNvSpPr/>
            <p:nvPr/>
          </p:nvSpPr>
          <p:spPr>
            <a:xfrm>
              <a:off x="2682527" y="1921330"/>
              <a:ext cx="1726593" cy="3412670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B6A5E6E4-6FA9-47F4-89AD-13A0169F9F4F}"/>
                </a:ext>
              </a:extLst>
            </p:cNvPr>
            <p:cNvSpPr/>
            <p:nvPr/>
          </p:nvSpPr>
          <p:spPr>
            <a:xfrm>
              <a:off x="2650640" y="1867637"/>
              <a:ext cx="1790367" cy="3510813"/>
            </a:xfrm>
            <a:prstGeom prst="roundRect">
              <a:avLst>
                <a:gd name="adj" fmla="val 492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814ADDA-877A-C09F-DBC8-533CFC4AFA5B}"/>
                </a:ext>
              </a:extLst>
            </p:cNvPr>
            <p:cNvSpPr/>
            <p:nvPr/>
          </p:nvSpPr>
          <p:spPr>
            <a:xfrm>
              <a:off x="3134343" y="1459395"/>
              <a:ext cx="822960" cy="82296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R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C40C16C-86E5-05AC-60B6-9A3AC630CFB9}"/>
                </a:ext>
              </a:extLst>
            </p:cNvPr>
            <p:cNvSpPr/>
            <p:nvPr/>
          </p:nvSpPr>
          <p:spPr>
            <a:xfrm>
              <a:off x="2650640" y="2443581"/>
              <a:ext cx="1790367" cy="557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Rarity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A92C4FF-62C4-1E84-8D3B-EE3985BFBBCD}"/>
                </a:ext>
              </a:extLst>
            </p:cNvPr>
            <p:cNvSpPr txBox="1"/>
            <p:nvPr/>
          </p:nvSpPr>
          <p:spPr>
            <a:xfrm>
              <a:off x="2682527" y="3983496"/>
              <a:ext cx="1726593" cy="92333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3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Is the resource or capability unique or scarce compared to competitors?</a:t>
              </a:r>
            </a:p>
          </p:txBody>
        </p:sp>
        <p:pic>
          <p:nvPicPr>
            <p:cNvPr id="27" name="Graphic 26" descr="Diamond with solid fill">
              <a:extLst>
                <a:ext uri="{FF2B5EF4-FFF2-40B4-BE49-F238E27FC236}">
                  <a16:creationId xmlns:a16="http://schemas.microsoft.com/office/drawing/2014/main" id="{AC19CA7A-9A50-617B-8DC5-6CF8CE85A30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225783" y="3215297"/>
              <a:ext cx="640080" cy="640080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397C365-360E-9342-2D35-3A23188DDBC3}"/>
              </a:ext>
            </a:extLst>
          </p:cNvPr>
          <p:cNvGrpSpPr/>
          <p:nvPr/>
        </p:nvGrpSpPr>
        <p:grpSpPr>
          <a:xfrm>
            <a:off x="598289" y="1459395"/>
            <a:ext cx="1790367" cy="3919055"/>
            <a:chOff x="598289" y="1459395"/>
            <a:chExt cx="1790367" cy="391905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E65AA708-FB56-550C-2C91-7D53E8FB091B}"/>
                </a:ext>
              </a:extLst>
            </p:cNvPr>
            <p:cNvSpPr/>
            <p:nvPr/>
          </p:nvSpPr>
          <p:spPr>
            <a:xfrm>
              <a:off x="630176" y="1921330"/>
              <a:ext cx="1726593" cy="3412670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D2940589-614F-A6B3-2CB0-1B10BF210AF6}"/>
                </a:ext>
              </a:extLst>
            </p:cNvPr>
            <p:cNvSpPr/>
            <p:nvPr/>
          </p:nvSpPr>
          <p:spPr>
            <a:xfrm>
              <a:off x="598289" y="1867637"/>
              <a:ext cx="1790367" cy="3510813"/>
            </a:xfrm>
            <a:prstGeom prst="roundRect">
              <a:avLst>
                <a:gd name="adj" fmla="val 492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B215322-F91E-D810-FA6F-387724944242}"/>
                </a:ext>
              </a:extLst>
            </p:cNvPr>
            <p:cNvSpPr/>
            <p:nvPr/>
          </p:nvSpPr>
          <p:spPr>
            <a:xfrm>
              <a:off x="1081992" y="1459395"/>
              <a:ext cx="822960" cy="82296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accent2">
                      <a:lumMod val="50000"/>
                    </a:schemeClr>
                  </a:solidFill>
                </a:rPr>
                <a:t>V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1ADD3BA-6C1A-7670-4136-74099E75C39C}"/>
                </a:ext>
              </a:extLst>
            </p:cNvPr>
            <p:cNvSpPr/>
            <p:nvPr/>
          </p:nvSpPr>
          <p:spPr>
            <a:xfrm>
              <a:off x="598289" y="2443581"/>
              <a:ext cx="1790367" cy="557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cap="all" dirty="0">
                  <a:solidFill>
                    <a:schemeClr val="accent2">
                      <a:lumMod val="50000"/>
                    </a:schemeClr>
                  </a:solidFill>
                </a:rPr>
                <a:t>Value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3C04F83-D97D-EEAB-13A3-9BDC85D9ACC1}"/>
                </a:ext>
              </a:extLst>
            </p:cNvPr>
            <p:cNvSpPr txBox="1"/>
            <p:nvPr/>
          </p:nvSpPr>
          <p:spPr>
            <a:xfrm>
              <a:off x="630176" y="3983496"/>
              <a:ext cx="1726593" cy="92333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tx1">
                      <a:lumMod val="85000"/>
                      <a:lumOff val="15000"/>
                    </a:schemeClr>
                  </a:solidFill>
                </a:defRPr>
              </a:lvl1pPr>
            </a:lstStyle>
            <a:p>
              <a:r>
                <a:rPr lang="en-US" sz="1350" dirty="0"/>
                <a:t>Does the resource or capability allow the firm to meet market demands effectively?</a:t>
              </a:r>
            </a:p>
          </p:txBody>
        </p:sp>
        <p:pic>
          <p:nvPicPr>
            <p:cNvPr id="34" name="Graphic 33" descr="Coins with solid fill">
              <a:extLst>
                <a:ext uri="{FF2B5EF4-FFF2-40B4-BE49-F238E27FC236}">
                  <a16:creationId xmlns:a16="http://schemas.microsoft.com/office/drawing/2014/main" id="{11D6BC8E-B724-1B2D-3222-3B623E9C9C1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173432" y="3215297"/>
              <a:ext cx="640080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4838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10283</TotalTime>
  <Words>177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VRIO Framework – Slide Template</vt:lpstr>
      <vt:lpstr>VRIO Framework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VRIO Framework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2023-10-19T22:58:28Z</dcterms:modified>
  <cp:category>Charts &amp; Diagrams</cp:category>
</cp:coreProperties>
</file>