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11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35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VRIO Framework – Slide Template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D7B9051-1645-9906-B5F0-0C23DE0441FF}"/>
              </a:ext>
            </a:extLst>
          </p:cNvPr>
          <p:cNvGrpSpPr/>
          <p:nvPr/>
        </p:nvGrpSpPr>
        <p:grpSpPr>
          <a:xfrm>
            <a:off x="9185569" y="1154466"/>
            <a:ext cx="2208713" cy="4525534"/>
            <a:chOff x="9185569" y="1154466"/>
            <a:chExt cx="2208713" cy="4525534"/>
          </a:xfrm>
        </p:grpSpPr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C2F73B4B-938C-2851-B7EA-078CDBB13EFC}"/>
                </a:ext>
              </a:extLst>
            </p:cNvPr>
            <p:cNvSpPr/>
            <p:nvPr/>
          </p:nvSpPr>
          <p:spPr>
            <a:xfrm>
              <a:off x="9224907" y="1732039"/>
              <a:ext cx="2130037" cy="3876371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30E281BA-AA77-6BD4-5DFD-315552E5D389}"/>
                </a:ext>
              </a:extLst>
            </p:cNvPr>
            <p:cNvSpPr/>
            <p:nvPr/>
          </p:nvSpPr>
          <p:spPr>
            <a:xfrm>
              <a:off x="9185569" y="1660450"/>
              <a:ext cx="2208713" cy="4019550"/>
            </a:xfrm>
            <a:prstGeom prst="roundRect">
              <a:avLst>
                <a:gd name="adj" fmla="val 4921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30E90F6-650C-DBE3-5835-C9D57BCE42E1}"/>
                </a:ext>
              </a:extLst>
            </p:cNvPr>
            <p:cNvSpPr/>
            <p:nvPr/>
          </p:nvSpPr>
          <p:spPr>
            <a:xfrm>
              <a:off x="9777841" y="1154466"/>
              <a:ext cx="1024169" cy="102412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>
                  <a:solidFill>
                    <a:schemeClr val="accent6">
                      <a:lumMod val="50000"/>
                    </a:schemeClr>
                  </a:solidFill>
                </a:rPr>
                <a:t>O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AE5BF31B-B630-6E35-6056-16A8FFA4526D}"/>
                </a:ext>
              </a:extLst>
            </p:cNvPr>
            <p:cNvSpPr/>
            <p:nvPr/>
          </p:nvSpPr>
          <p:spPr>
            <a:xfrm>
              <a:off x="9185569" y="2369108"/>
              <a:ext cx="2208713" cy="742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cap="all" dirty="0">
                  <a:solidFill>
                    <a:schemeClr val="accent6">
                      <a:lumMod val="50000"/>
                    </a:schemeClr>
                  </a:solidFill>
                </a:rPr>
                <a:t>Organization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0DF5CCB-5DAB-E37E-F74C-363977AC2ADD}"/>
                </a:ext>
              </a:extLst>
            </p:cNvPr>
            <p:cNvSpPr txBox="1"/>
            <p:nvPr/>
          </p:nvSpPr>
          <p:spPr>
            <a:xfrm>
              <a:off x="9224907" y="4039600"/>
              <a:ext cx="2130037" cy="1477328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Can the firm effectively organize to capture the value of the resource or capability?</a:t>
              </a:r>
            </a:p>
          </p:txBody>
        </p:sp>
        <p:pic>
          <p:nvPicPr>
            <p:cNvPr id="8" name="Graphic 7" descr="Gears with solid fill">
              <a:extLst>
                <a:ext uri="{FF2B5EF4-FFF2-40B4-BE49-F238E27FC236}">
                  <a16:creationId xmlns:a16="http://schemas.microsoft.com/office/drawing/2014/main" id="{D1C28791-A7FA-8B06-8521-7BF077440E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924165" y="3290939"/>
              <a:ext cx="731520" cy="731520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FF68756-F1D9-D7CD-F9EB-A191EC6F7866}"/>
              </a:ext>
            </a:extLst>
          </p:cNvPr>
          <p:cNvGrpSpPr/>
          <p:nvPr/>
        </p:nvGrpSpPr>
        <p:grpSpPr>
          <a:xfrm>
            <a:off x="6389620" y="1154466"/>
            <a:ext cx="2208713" cy="4525534"/>
            <a:chOff x="6389620" y="1154466"/>
            <a:chExt cx="2208713" cy="4525534"/>
          </a:xfrm>
        </p:grpSpPr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61D9BBAC-8D21-3265-4CD1-3ED51F9958D5}"/>
                </a:ext>
              </a:extLst>
            </p:cNvPr>
            <p:cNvSpPr/>
            <p:nvPr/>
          </p:nvSpPr>
          <p:spPr>
            <a:xfrm>
              <a:off x="6428958" y="1732039"/>
              <a:ext cx="2130037" cy="3876371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60285CD7-3937-5DDF-4D24-F93739BA90FF}"/>
                </a:ext>
              </a:extLst>
            </p:cNvPr>
            <p:cNvSpPr/>
            <p:nvPr/>
          </p:nvSpPr>
          <p:spPr>
            <a:xfrm>
              <a:off x="6389620" y="1660450"/>
              <a:ext cx="2208713" cy="4019550"/>
            </a:xfrm>
            <a:prstGeom prst="roundRect">
              <a:avLst>
                <a:gd name="adj" fmla="val 4921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DD807153-F6B9-FB72-4035-E1051C9E4CA6}"/>
                </a:ext>
              </a:extLst>
            </p:cNvPr>
            <p:cNvSpPr/>
            <p:nvPr/>
          </p:nvSpPr>
          <p:spPr>
            <a:xfrm>
              <a:off x="6981892" y="1154466"/>
              <a:ext cx="1024169" cy="102412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7ECC6047-1C3C-51CF-98AA-9ECCF713EE1C}"/>
                </a:ext>
              </a:extLst>
            </p:cNvPr>
            <p:cNvSpPr/>
            <p:nvPr/>
          </p:nvSpPr>
          <p:spPr>
            <a:xfrm>
              <a:off x="6389620" y="2369108"/>
              <a:ext cx="2208713" cy="742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Imitability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1AEA5B8-AAE7-AAFC-E75F-92A7A9F995E6}"/>
                </a:ext>
              </a:extLst>
            </p:cNvPr>
            <p:cNvSpPr txBox="1"/>
            <p:nvPr/>
          </p:nvSpPr>
          <p:spPr>
            <a:xfrm>
              <a:off x="6428958" y="4039600"/>
              <a:ext cx="2130037" cy="1477328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Is it difficult for competitors to replicate the resource or capability?</a:t>
              </a:r>
            </a:p>
          </p:txBody>
        </p:sp>
        <p:pic>
          <p:nvPicPr>
            <p:cNvPr id="10" name="Graphic 9" descr="Shield Cross with solid fill">
              <a:extLst>
                <a:ext uri="{FF2B5EF4-FFF2-40B4-BE49-F238E27FC236}">
                  <a16:creationId xmlns:a16="http://schemas.microsoft.com/office/drawing/2014/main" id="{905B7314-2D5C-7288-02F9-1884A88CFB1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128216" y="3290939"/>
              <a:ext cx="731520" cy="731520"/>
            </a:xfrm>
            <a:prstGeom prst="rect">
              <a:avLst/>
            </a:prstGeom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31D95CA-8A6A-7702-DA8E-0206B3B140A3}"/>
              </a:ext>
            </a:extLst>
          </p:cNvPr>
          <p:cNvGrpSpPr/>
          <p:nvPr/>
        </p:nvGrpSpPr>
        <p:grpSpPr>
          <a:xfrm>
            <a:off x="3593670" y="1154466"/>
            <a:ext cx="2208713" cy="4525534"/>
            <a:chOff x="3593670" y="1154466"/>
            <a:chExt cx="2208713" cy="4525534"/>
          </a:xfrm>
        </p:grpSpPr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063A92C8-E45B-EE70-74A7-6AC15AE28F33}"/>
                </a:ext>
              </a:extLst>
            </p:cNvPr>
            <p:cNvSpPr/>
            <p:nvPr/>
          </p:nvSpPr>
          <p:spPr>
            <a:xfrm>
              <a:off x="3633008" y="1732039"/>
              <a:ext cx="2130037" cy="3876371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8742E22E-6697-FC28-93B3-0E6CE37C0F9B}"/>
                </a:ext>
              </a:extLst>
            </p:cNvPr>
            <p:cNvSpPr/>
            <p:nvPr/>
          </p:nvSpPr>
          <p:spPr>
            <a:xfrm>
              <a:off x="3593670" y="1660450"/>
              <a:ext cx="2208713" cy="4019550"/>
            </a:xfrm>
            <a:prstGeom prst="roundRect">
              <a:avLst>
                <a:gd name="adj" fmla="val 4921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CA45F934-1CC8-D45F-D0C8-66B12ADF76BD}"/>
                </a:ext>
              </a:extLst>
            </p:cNvPr>
            <p:cNvSpPr/>
            <p:nvPr/>
          </p:nvSpPr>
          <p:spPr>
            <a:xfrm>
              <a:off x="4185942" y="1154466"/>
              <a:ext cx="1024169" cy="102412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R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E15363C8-CF92-CC76-47F9-3BC510C61C79}"/>
                </a:ext>
              </a:extLst>
            </p:cNvPr>
            <p:cNvSpPr/>
            <p:nvPr/>
          </p:nvSpPr>
          <p:spPr>
            <a:xfrm>
              <a:off x="3593670" y="2369108"/>
              <a:ext cx="2208713" cy="742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cap="all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Rarity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8EA5794-84D6-91F9-1D18-BB36021152D7}"/>
                </a:ext>
              </a:extLst>
            </p:cNvPr>
            <p:cNvSpPr txBox="1"/>
            <p:nvPr/>
          </p:nvSpPr>
          <p:spPr>
            <a:xfrm>
              <a:off x="3633008" y="4178099"/>
              <a:ext cx="2130037" cy="1200329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Is the resource or capability unique or scarce compared to competitors?</a:t>
              </a:r>
            </a:p>
          </p:txBody>
        </p:sp>
        <p:pic>
          <p:nvPicPr>
            <p:cNvPr id="12" name="Graphic 11" descr="Diamond with solid fill">
              <a:extLst>
                <a:ext uri="{FF2B5EF4-FFF2-40B4-BE49-F238E27FC236}">
                  <a16:creationId xmlns:a16="http://schemas.microsoft.com/office/drawing/2014/main" id="{0898AB0E-FE54-D6C6-CF3D-49062800E7E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332266" y="3290939"/>
              <a:ext cx="731520" cy="731520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5365118-3F5D-C9BD-831F-F2E0E56B3BB2}"/>
              </a:ext>
            </a:extLst>
          </p:cNvPr>
          <p:cNvGrpSpPr/>
          <p:nvPr/>
        </p:nvGrpSpPr>
        <p:grpSpPr>
          <a:xfrm>
            <a:off x="797720" y="1154466"/>
            <a:ext cx="2208713" cy="4525534"/>
            <a:chOff x="797720" y="1154466"/>
            <a:chExt cx="2208713" cy="4525534"/>
          </a:xfrm>
        </p:grpSpPr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27C6343E-5BB4-F592-5F0C-102276B78CCE}"/>
                </a:ext>
              </a:extLst>
            </p:cNvPr>
            <p:cNvSpPr/>
            <p:nvPr/>
          </p:nvSpPr>
          <p:spPr>
            <a:xfrm>
              <a:off x="837058" y="1732039"/>
              <a:ext cx="2130037" cy="3876371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BB74B0AF-F54D-3D6C-7BF4-B9B7F3446213}"/>
                </a:ext>
              </a:extLst>
            </p:cNvPr>
            <p:cNvSpPr/>
            <p:nvPr/>
          </p:nvSpPr>
          <p:spPr>
            <a:xfrm>
              <a:off x="797720" y="1660450"/>
              <a:ext cx="2208713" cy="4019550"/>
            </a:xfrm>
            <a:prstGeom prst="roundRect">
              <a:avLst>
                <a:gd name="adj" fmla="val 492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AEC529F0-A80C-DDD3-EA75-D42BD4E53CB8}"/>
                </a:ext>
              </a:extLst>
            </p:cNvPr>
            <p:cNvSpPr/>
            <p:nvPr/>
          </p:nvSpPr>
          <p:spPr>
            <a:xfrm>
              <a:off x="1389992" y="1154466"/>
              <a:ext cx="1024169" cy="102412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>
                  <a:solidFill>
                    <a:schemeClr val="accent2">
                      <a:lumMod val="50000"/>
                    </a:schemeClr>
                  </a:solidFill>
                </a:rPr>
                <a:t>V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753FA54E-CA3B-5498-6C44-302E08ED58EB}"/>
                </a:ext>
              </a:extLst>
            </p:cNvPr>
            <p:cNvSpPr/>
            <p:nvPr/>
          </p:nvSpPr>
          <p:spPr>
            <a:xfrm>
              <a:off x="797720" y="2369108"/>
              <a:ext cx="2208713" cy="742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cap="all" dirty="0">
                  <a:solidFill>
                    <a:schemeClr val="accent2">
                      <a:lumMod val="50000"/>
                    </a:schemeClr>
                  </a:solidFill>
                </a:rPr>
                <a:t>Value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97CA87F-27B5-EA78-3CE5-6D0D9DA76AA8}"/>
                </a:ext>
              </a:extLst>
            </p:cNvPr>
            <p:cNvSpPr txBox="1"/>
            <p:nvPr/>
          </p:nvSpPr>
          <p:spPr>
            <a:xfrm>
              <a:off x="837058" y="4039600"/>
              <a:ext cx="2130037" cy="1477328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tx1">
                      <a:lumMod val="85000"/>
                      <a:lumOff val="15000"/>
                    </a:schemeClr>
                  </a:solidFill>
                </a:defRPr>
              </a:lvl1pPr>
            </a:lstStyle>
            <a:p>
              <a:r>
                <a:rPr lang="en-US" sz="1800" dirty="0"/>
                <a:t>Does the resource or capability allow the firm to meet market demands effectively?</a:t>
              </a:r>
            </a:p>
          </p:txBody>
        </p:sp>
        <p:pic>
          <p:nvPicPr>
            <p:cNvPr id="14" name="Graphic 13" descr="Coins with solid fill">
              <a:extLst>
                <a:ext uri="{FF2B5EF4-FFF2-40B4-BE49-F238E27FC236}">
                  <a16:creationId xmlns:a16="http://schemas.microsoft.com/office/drawing/2014/main" id="{EE3D2167-60EC-70FA-CE5C-8B1BBC25138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536316" y="3290939"/>
              <a:ext cx="731520" cy="7315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5216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VRIO Framework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30FD3F2-8969-5329-1803-A4689FC65E3F}"/>
              </a:ext>
            </a:extLst>
          </p:cNvPr>
          <p:cNvGrpSpPr/>
          <p:nvPr/>
        </p:nvGrpSpPr>
        <p:grpSpPr>
          <a:xfrm>
            <a:off x="9185569" y="1154466"/>
            <a:ext cx="2208713" cy="4525534"/>
            <a:chOff x="9185569" y="1154466"/>
            <a:chExt cx="2208713" cy="4525534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CA89D8EE-565F-0214-5751-8B7834299242}"/>
                </a:ext>
              </a:extLst>
            </p:cNvPr>
            <p:cNvSpPr/>
            <p:nvPr/>
          </p:nvSpPr>
          <p:spPr>
            <a:xfrm>
              <a:off x="9224907" y="1732039"/>
              <a:ext cx="2130037" cy="3876371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D4A3CA51-7482-44BE-7282-4D3123413106}"/>
                </a:ext>
              </a:extLst>
            </p:cNvPr>
            <p:cNvSpPr/>
            <p:nvPr/>
          </p:nvSpPr>
          <p:spPr>
            <a:xfrm>
              <a:off x="9185569" y="1660450"/>
              <a:ext cx="2208713" cy="4019550"/>
            </a:xfrm>
            <a:prstGeom prst="roundRect">
              <a:avLst>
                <a:gd name="adj" fmla="val 4921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5DEFF7B-A28D-0F86-26D3-9746192AE5FA}"/>
                </a:ext>
              </a:extLst>
            </p:cNvPr>
            <p:cNvSpPr/>
            <p:nvPr/>
          </p:nvSpPr>
          <p:spPr>
            <a:xfrm>
              <a:off x="9777841" y="1154466"/>
              <a:ext cx="1024169" cy="102412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>
                  <a:solidFill>
                    <a:schemeClr val="accent6">
                      <a:lumMod val="50000"/>
                    </a:schemeClr>
                  </a:solidFill>
                </a:rPr>
                <a:t>O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0302ECA-B525-6326-E589-B177030D562D}"/>
                </a:ext>
              </a:extLst>
            </p:cNvPr>
            <p:cNvSpPr/>
            <p:nvPr/>
          </p:nvSpPr>
          <p:spPr>
            <a:xfrm>
              <a:off x="9185569" y="2369108"/>
              <a:ext cx="2208713" cy="742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cap="all" dirty="0">
                  <a:solidFill>
                    <a:schemeClr val="accent6">
                      <a:lumMod val="50000"/>
                    </a:schemeClr>
                  </a:solidFill>
                </a:rPr>
                <a:t>Organization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B8C423D-B90C-467E-A961-7C46303C1FC9}"/>
                </a:ext>
              </a:extLst>
            </p:cNvPr>
            <p:cNvSpPr txBox="1"/>
            <p:nvPr/>
          </p:nvSpPr>
          <p:spPr>
            <a:xfrm>
              <a:off x="9224907" y="4039600"/>
              <a:ext cx="2130037" cy="1477328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Can the firm effectively organize to capture the value of the resource or capability?</a:t>
              </a:r>
            </a:p>
          </p:txBody>
        </p:sp>
        <p:pic>
          <p:nvPicPr>
            <p:cNvPr id="11" name="Graphic 10" descr="Gears with solid fill">
              <a:extLst>
                <a:ext uri="{FF2B5EF4-FFF2-40B4-BE49-F238E27FC236}">
                  <a16:creationId xmlns:a16="http://schemas.microsoft.com/office/drawing/2014/main" id="{9CC54524-301F-AC0E-423F-8B1F897B7F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924165" y="3290939"/>
              <a:ext cx="731520" cy="731520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07FFBBA-56E9-A42C-568D-E36AB843C1D4}"/>
              </a:ext>
            </a:extLst>
          </p:cNvPr>
          <p:cNvGrpSpPr/>
          <p:nvPr/>
        </p:nvGrpSpPr>
        <p:grpSpPr>
          <a:xfrm>
            <a:off x="6389620" y="1154466"/>
            <a:ext cx="2208713" cy="4525534"/>
            <a:chOff x="6389620" y="1154466"/>
            <a:chExt cx="2208713" cy="4525534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44A323ED-7185-C9C1-BE1F-0A5A42F29263}"/>
                </a:ext>
              </a:extLst>
            </p:cNvPr>
            <p:cNvSpPr/>
            <p:nvPr/>
          </p:nvSpPr>
          <p:spPr>
            <a:xfrm>
              <a:off x="6428958" y="1732039"/>
              <a:ext cx="2130037" cy="3876371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123D6304-73B4-DB7F-66D2-346E71E74A86}"/>
                </a:ext>
              </a:extLst>
            </p:cNvPr>
            <p:cNvSpPr/>
            <p:nvPr/>
          </p:nvSpPr>
          <p:spPr>
            <a:xfrm>
              <a:off x="6389620" y="1660450"/>
              <a:ext cx="2208713" cy="4019550"/>
            </a:xfrm>
            <a:prstGeom prst="roundRect">
              <a:avLst>
                <a:gd name="adj" fmla="val 4921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279B835-B271-68F2-C869-58C1FFF88A00}"/>
                </a:ext>
              </a:extLst>
            </p:cNvPr>
            <p:cNvSpPr/>
            <p:nvPr/>
          </p:nvSpPr>
          <p:spPr>
            <a:xfrm>
              <a:off x="6981892" y="1154466"/>
              <a:ext cx="1024169" cy="102412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3063CE6-BCCE-2196-5919-D7093C75C721}"/>
                </a:ext>
              </a:extLst>
            </p:cNvPr>
            <p:cNvSpPr/>
            <p:nvPr/>
          </p:nvSpPr>
          <p:spPr>
            <a:xfrm>
              <a:off x="6389620" y="2369108"/>
              <a:ext cx="2208713" cy="742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Imitability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09D414B-DB33-5B6C-E1A2-FC5F064C4CAB}"/>
                </a:ext>
              </a:extLst>
            </p:cNvPr>
            <p:cNvSpPr txBox="1"/>
            <p:nvPr/>
          </p:nvSpPr>
          <p:spPr>
            <a:xfrm>
              <a:off x="6428958" y="4039600"/>
              <a:ext cx="2130037" cy="1477328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Is it difficult for competitors to replicate the resource or capability?</a:t>
              </a:r>
            </a:p>
          </p:txBody>
        </p:sp>
        <p:pic>
          <p:nvPicPr>
            <p:cNvPr id="20" name="Graphic 19" descr="Shield Cross with solid fill">
              <a:extLst>
                <a:ext uri="{FF2B5EF4-FFF2-40B4-BE49-F238E27FC236}">
                  <a16:creationId xmlns:a16="http://schemas.microsoft.com/office/drawing/2014/main" id="{2DD9AA74-3CEF-E290-F7AB-A3F9CE510BF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128216" y="3290939"/>
              <a:ext cx="731520" cy="731520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829E62C-DF23-F4FA-1995-0CD0569FA0E8}"/>
              </a:ext>
            </a:extLst>
          </p:cNvPr>
          <p:cNvGrpSpPr/>
          <p:nvPr/>
        </p:nvGrpSpPr>
        <p:grpSpPr>
          <a:xfrm>
            <a:off x="3593670" y="1154466"/>
            <a:ext cx="2208713" cy="4525534"/>
            <a:chOff x="3593670" y="1154466"/>
            <a:chExt cx="2208713" cy="4525534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47F8DD7D-1F70-3A8D-D4C1-68BB2A3AC90A}"/>
                </a:ext>
              </a:extLst>
            </p:cNvPr>
            <p:cNvSpPr/>
            <p:nvPr/>
          </p:nvSpPr>
          <p:spPr>
            <a:xfrm>
              <a:off x="3633008" y="1732039"/>
              <a:ext cx="2130037" cy="3876371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809F4D70-CDEF-65A5-1CFE-80F8540B2950}"/>
                </a:ext>
              </a:extLst>
            </p:cNvPr>
            <p:cNvSpPr/>
            <p:nvPr/>
          </p:nvSpPr>
          <p:spPr>
            <a:xfrm>
              <a:off x="3593670" y="1660450"/>
              <a:ext cx="2208713" cy="4019550"/>
            </a:xfrm>
            <a:prstGeom prst="roundRect">
              <a:avLst>
                <a:gd name="adj" fmla="val 4921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8E61032-4813-810F-9491-0EDC13A93583}"/>
                </a:ext>
              </a:extLst>
            </p:cNvPr>
            <p:cNvSpPr/>
            <p:nvPr/>
          </p:nvSpPr>
          <p:spPr>
            <a:xfrm>
              <a:off x="4185942" y="1154466"/>
              <a:ext cx="1024169" cy="102412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R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5D70608-0907-1B67-8132-420D6ECADA11}"/>
                </a:ext>
              </a:extLst>
            </p:cNvPr>
            <p:cNvSpPr/>
            <p:nvPr/>
          </p:nvSpPr>
          <p:spPr>
            <a:xfrm>
              <a:off x="3593670" y="2369108"/>
              <a:ext cx="2208713" cy="742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cap="all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Rarity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64825C1-E8F1-F610-C04C-25ABE082C95F}"/>
                </a:ext>
              </a:extLst>
            </p:cNvPr>
            <p:cNvSpPr txBox="1"/>
            <p:nvPr/>
          </p:nvSpPr>
          <p:spPr>
            <a:xfrm>
              <a:off x="3633008" y="4178099"/>
              <a:ext cx="2130037" cy="1200329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Is the resource or capability unique or scarce compared to competitors?</a:t>
              </a:r>
            </a:p>
          </p:txBody>
        </p:sp>
        <p:pic>
          <p:nvPicPr>
            <p:cNvPr id="27" name="Graphic 26" descr="Diamond with solid fill">
              <a:extLst>
                <a:ext uri="{FF2B5EF4-FFF2-40B4-BE49-F238E27FC236}">
                  <a16:creationId xmlns:a16="http://schemas.microsoft.com/office/drawing/2014/main" id="{C7D8630F-86B2-D048-84AE-0833CAB74D4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332266" y="3290939"/>
              <a:ext cx="731520" cy="731520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836C80E-E01F-E61B-A52B-E6E62234F70B}"/>
              </a:ext>
            </a:extLst>
          </p:cNvPr>
          <p:cNvGrpSpPr/>
          <p:nvPr/>
        </p:nvGrpSpPr>
        <p:grpSpPr>
          <a:xfrm>
            <a:off x="797720" y="1154466"/>
            <a:ext cx="2208713" cy="4525534"/>
            <a:chOff x="797720" y="1154466"/>
            <a:chExt cx="2208713" cy="4525534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A5800C16-DAB9-9886-808F-3DF3E43591B7}"/>
                </a:ext>
              </a:extLst>
            </p:cNvPr>
            <p:cNvSpPr/>
            <p:nvPr/>
          </p:nvSpPr>
          <p:spPr>
            <a:xfrm>
              <a:off x="837058" y="1732039"/>
              <a:ext cx="2130037" cy="3876371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B4A0A072-5006-2A53-4959-4E80DD91F67F}"/>
                </a:ext>
              </a:extLst>
            </p:cNvPr>
            <p:cNvSpPr/>
            <p:nvPr/>
          </p:nvSpPr>
          <p:spPr>
            <a:xfrm>
              <a:off x="797720" y="1660450"/>
              <a:ext cx="2208713" cy="4019550"/>
            </a:xfrm>
            <a:prstGeom prst="roundRect">
              <a:avLst>
                <a:gd name="adj" fmla="val 492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71191465-9437-888E-25AB-F12B614A3884}"/>
                </a:ext>
              </a:extLst>
            </p:cNvPr>
            <p:cNvSpPr/>
            <p:nvPr/>
          </p:nvSpPr>
          <p:spPr>
            <a:xfrm>
              <a:off x="1389992" y="1154466"/>
              <a:ext cx="1024169" cy="102412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>
                  <a:solidFill>
                    <a:schemeClr val="accent2">
                      <a:lumMod val="50000"/>
                    </a:schemeClr>
                  </a:solidFill>
                </a:rPr>
                <a:t>V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F396F44-793A-E5B0-16D1-87215908A945}"/>
                </a:ext>
              </a:extLst>
            </p:cNvPr>
            <p:cNvSpPr/>
            <p:nvPr/>
          </p:nvSpPr>
          <p:spPr>
            <a:xfrm>
              <a:off x="797720" y="2369108"/>
              <a:ext cx="2208713" cy="742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cap="all" dirty="0">
                  <a:solidFill>
                    <a:schemeClr val="accent2">
                      <a:lumMod val="50000"/>
                    </a:schemeClr>
                  </a:solidFill>
                </a:rPr>
                <a:t>Value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011E1D9-EB56-8395-60BF-C248842C0A44}"/>
                </a:ext>
              </a:extLst>
            </p:cNvPr>
            <p:cNvSpPr txBox="1"/>
            <p:nvPr/>
          </p:nvSpPr>
          <p:spPr>
            <a:xfrm>
              <a:off x="837058" y="4039600"/>
              <a:ext cx="2130037" cy="1477328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tx1">
                      <a:lumMod val="85000"/>
                      <a:lumOff val="15000"/>
                    </a:schemeClr>
                  </a:solidFill>
                </a:defRPr>
              </a:lvl1pPr>
            </a:lstStyle>
            <a:p>
              <a:r>
                <a:rPr lang="en-US" sz="1800" dirty="0"/>
                <a:t>Does the resource or capability allow the firm to meet market demands effectively?</a:t>
              </a:r>
            </a:p>
          </p:txBody>
        </p:sp>
        <p:pic>
          <p:nvPicPr>
            <p:cNvPr id="34" name="Graphic 33" descr="Coins with solid fill">
              <a:extLst>
                <a:ext uri="{FF2B5EF4-FFF2-40B4-BE49-F238E27FC236}">
                  <a16:creationId xmlns:a16="http://schemas.microsoft.com/office/drawing/2014/main" id="{D934283D-9190-466E-8B93-F07E869AD1F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536316" y="3290939"/>
              <a:ext cx="731520" cy="7315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66656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8524</TotalTime>
  <Words>177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VRIO Framework – Slide Template</vt:lpstr>
      <vt:lpstr>VRIO Framework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VRIO Framework</dc:title>
  <dc:creator>PresentationGO.com</dc:creator>
  <dc:description>© Copyright PresentationGO.com - Do not distribute or sale without written permission.</dc:description>
  <cp:lastModifiedBy>Christophe Barroche</cp:lastModifiedBy>
  <cp:revision>20</cp:revision>
  <dcterms:created xsi:type="dcterms:W3CDTF">2014-11-26T05:14:11Z</dcterms:created>
  <dcterms:modified xsi:type="dcterms:W3CDTF">2023-10-19T22:59:03Z</dcterms:modified>
  <cp:category>Charts &amp; Diagrams</cp:category>
</cp:coreProperties>
</file>