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740" y="106331"/>
            <a:ext cx="8515350" cy="739056"/>
          </a:xfrm>
        </p:spPr>
        <p:txBody>
          <a:bodyPr/>
          <a:lstStyle/>
          <a:p>
            <a:r>
              <a:rPr lang="en-US" dirty="0"/>
              <a:t>Winning Comparison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68F60E4-31D2-DCEF-AB45-881BDC3CD32A}"/>
              </a:ext>
            </a:extLst>
          </p:cNvPr>
          <p:cNvGrpSpPr/>
          <p:nvPr/>
        </p:nvGrpSpPr>
        <p:grpSpPr>
          <a:xfrm>
            <a:off x="1170305" y="4070662"/>
            <a:ext cx="1485938" cy="1260003"/>
            <a:chOff x="332936" y="2555951"/>
            <a:chExt cx="2937088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87AD1B0-4B89-AFF2-1D3D-3D32DEDC7CC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7B491A5-7CEA-EC63-87E3-97C9BE53466A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1D14F7F-D1C9-39C4-002E-C451BEBAC4FC}"/>
              </a:ext>
            </a:extLst>
          </p:cNvPr>
          <p:cNvGrpSpPr/>
          <p:nvPr/>
        </p:nvGrpSpPr>
        <p:grpSpPr>
          <a:xfrm>
            <a:off x="2942790" y="4070662"/>
            <a:ext cx="1485938" cy="1260003"/>
            <a:chOff x="332936" y="2555951"/>
            <a:chExt cx="2937088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B56B0B6-A0A2-6375-54D5-351D86435B3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625DD35-D86D-093A-F7B6-E18A24E7E56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BC1E537-9692-482E-AA32-E42E69F5A826}"/>
              </a:ext>
            </a:extLst>
          </p:cNvPr>
          <p:cNvGrpSpPr/>
          <p:nvPr/>
        </p:nvGrpSpPr>
        <p:grpSpPr>
          <a:xfrm>
            <a:off x="4715275" y="4070662"/>
            <a:ext cx="1485938" cy="1260003"/>
            <a:chOff x="332936" y="2555951"/>
            <a:chExt cx="2937088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6FEE5B9-56D3-ABA2-950B-7CB84AEBA8C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F253F4A-C3FC-2646-3E16-04450FB1067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556DD3-1092-68E0-5609-C642EC5D912C}"/>
              </a:ext>
            </a:extLst>
          </p:cNvPr>
          <p:cNvGrpSpPr/>
          <p:nvPr/>
        </p:nvGrpSpPr>
        <p:grpSpPr>
          <a:xfrm>
            <a:off x="6487759" y="4070662"/>
            <a:ext cx="1485938" cy="1260003"/>
            <a:chOff x="332936" y="2555951"/>
            <a:chExt cx="2937088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A0F8EC-FC65-2717-A760-AA6B5026F93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BE8EF2-2C2E-0D53-8E90-A208D40C7E5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27" name="Freeform 2">
            <a:extLst>
              <a:ext uri="{FF2B5EF4-FFF2-40B4-BE49-F238E27FC236}">
                <a16:creationId xmlns:a16="http://schemas.microsoft.com/office/drawing/2014/main" id="{372F5D2F-4A92-6942-6254-D79D91CD3720}"/>
              </a:ext>
            </a:extLst>
          </p:cNvPr>
          <p:cNvSpPr/>
          <p:nvPr/>
        </p:nvSpPr>
        <p:spPr>
          <a:xfrm>
            <a:off x="1170305" y="2219262"/>
            <a:ext cx="1485938" cy="1644824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28" name="Graphic 27" descr="Lightbulb with solid fill">
            <a:extLst>
              <a:ext uri="{FF2B5EF4-FFF2-40B4-BE49-F238E27FC236}">
                <a16:creationId xmlns:a16="http://schemas.microsoft.com/office/drawing/2014/main" id="{2C78AC28-A9F4-B1D9-AEDC-12D7E39BC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7044" y="2398607"/>
            <a:ext cx="432459" cy="432459"/>
          </a:xfrm>
          <a:prstGeom prst="rect">
            <a:avLst/>
          </a:prstGeom>
          <a:effectLst/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DB55634-BEC3-42C4-B0D4-EFD92D0BB2D0}"/>
              </a:ext>
            </a:extLst>
          </p:cNvPr>
          <p:cNvSpPr txBox="1"/>
          <p:nvPr/>
        </p:nvSpPr>
        <p:spPr>
          <a:xfrm>
            <a:off x="1655350" y="3424230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30" name="Freeform 3">
            <a:extLst>
              <a:ext uri="{FF2B5EF4-FFF2-40B4-BE49-F238E27FC236}">
                <a16:creationId xmlns:a16="http://schemas.microsoft.com/office/drawing/2014/main" id="{E0536978-628E-1B06-622F-6832ED62A15B}"/>
              </a:ext>
            </a:extLst>
          </p:cNvPr>
          <p:cNvSpPr/>
          <p:nvPr/>
        </p:nvSpPr>
        <p:spPr>
          <a:xfrm>
            <a:off x="2942790" y="2219262"/>
            <a:ext cx="1485938" cy="1644824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31" name="Graphic 30" descr="Research with solid fill">
            <a:extLst>
              <a:ext uri="{FF2B5EF4-FFF2-40B4-BE49-F238E27FC236}">
                <a16:creationId xmlns:a16="http://schemas.microsoft.com/office/drawing/2014/main" id="{7840029B-4364-98FB-9565-090F66398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529" y="2398607"/>
            <a:ext cx="432459" cy="432459"/>
          </a:xfrm>
          <a:prstGeom prst="rect">
            <a:avLst/>
          </a:prstGeom>
          <a:effectLst/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F672230-1A73-0EE9-245B-E5291101741D}"/>
              </a:ext>
            </a:extLst>
          </p:cNvPr>
          <p:cNvSpPr txBox="1"/>
          <p:nvPr/>
        </p:nvSpPr>
        <p:spPr>
          <a:xfrm>
            <a:off x="3427835" y="3424230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33" name="Freeform 4">
            <a:extLst>
              <a:ext uri="{FF2B5EF4-FFF2-40B4-BE49-F238E27FC236}">
                <a16:creationId xmlns:a16="http://schemas.microsoft.com/office/drawing/2014/main" id="{6B8CA2A9-8B4E-CF80-68C0-4428998389F2}"/>
              </a:ext>
            </a:extLst>
          </p:cNvPr>
          <p:cNvSpPr/>
          <p:nvPr/>
        </p:nvSpPr>
        <p:spPr>
          <a:xfrm>
            <a:off x="4715275" y="2219262"/>
            <a:ext cx="1485938" cy="1644824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34" name="Graphic 33" descr="Hourglass 30% with solid fill">
            <a:extLst>
              <a:ext uri="{FF2B5EF4-FFF2-40B4-BE49-F238E27FC236}">
                <a16:creationId xmlns:a16="http://schemas.microsoft.com/office/drawing/2014/main" id="{2684D66B-B2AF-59A3-2F4A-BC7C68DB4E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2013" y="2398607"/>
            <a:ext cx="432459" cy="432459"/>
          </a:xfrm>
          <a:prstGeom prst="rect">
            <a:avLst/>
          </a:prstGeom>
          <a:effectLst/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79CECEF4-D7F4-2521-2E03-0B31454B4503}"/>
              </a:ext>
            </a:extLst>
          </p:cNvPr>
          <p:cNvSpPr txBox="1"/>
          <p:nvPr/>
        </p:nvSpPr>
        <p:spPr>
          <a:xfrm>
            <a:off x="5200319" y="3424230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5A07D238-7D7C-2942-BDCE-AE549B32D729}"/>
              </a:ext>
            </a:extLst>
          </p:cNvPr>
          <p:cNvSpPr/>
          <p:nvPr/>
        </p:nvSpPr>
        <p:spPr>
          <a:xfrm>
            <a:off x="6487759" y="2219262"/>
            <a:ext cx="1485938" cy="1644824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37" name="Graphic 36" descr="Brainstorm with solid fill">
            <a:extLst>
              <a:ext uri="{FF2B5EF4-FFF2-40B4-BE49-F238E27FC236}">
                <a16:creationId xmlns:a16="http://schemas.microsoft.com/office/drawing/2014/main" id="{906046B0-F800-FB0B-88A6-6964C441C0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14497" y="2398607"/>
            <a:ext cx="432459" cy="432459"/>
          </a:xfrm>
          <a:prstGeom prst="rect">
            <a:avLst/>
          </a:prstGeom>
          <a:effectLst/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F7A9C5A-550A-CB40-B3D8-CE3F14717179}"/>
              </a:ext>
            </a:extLst>
          </p:cNvPr>
          <p:cNvSpPr txBox="1"/>
          <p:nvPr/>
        </p:nvSpPr>
        <p:spPr>
          <a:xfrm>
            <a:off x="6972803" y="3424230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740" y="106331"/>
            <a:ext cx="8515350" cy="739056"/>
          </a:xfrm>
        </p:spPr>
        <p:txBody>
          <a:bodyPr/>
          <a:lstStyle/>
          <a:p>
            <a:r>
              <a:rPr lang="en-US" dirty="0"/>
              <a:t>Winning Comparison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3BDC8A-C0EE-61DE-C5DC-B7B5EACF317B}"/>
              </a:ext>
            </a:extLst>
          </p:cNvPr>
          <p:cNvGrpSpPr/>
          <p:nvPr/>
        </p:nvGrpSpPr>
        <p:grpSpPr>
          <a:xfrm>
            <a:off x="0" y="7279207"/>
            <a:ext cx="9144000" cy="388418"/>
            <a:chOff x="372234" y="5154625"/>
            <a:chExt cx="11409770" cy="51789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DDC9EB-11D1-6EA0-5C25-199ED39A2416}"/>
                </a:ext>
              </a:extLst>
            </p:cNvPr>
            <p:cNvSpPr/>
            <p:nvPr/>
          </p:nvSpPr>
          <p:spPr>
            <a:xfrm>
              <a:off x="372234" y="5154625"/>
              <a:ext cx="1140977" cy="517891"/>
            </a:xfrm>
            <a:prstGeom prst="rect">
              <a:avLst/>
            </a:prstGeom>
            <a:solidFill>
              <a:srgbClr val="F25F4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ED71523-E206-D4E0-77B7-B7DBB8E2EB64}"/>
                </a:ext>
              </a:extLst>
            </p:cNvPr>
            <p:cNvSpPr/>
            <p:nvPr/>
          </p:nvSpPr>
          <p:spPr>
            <a:xfrm>
              <a:off x="1513211" y="5154625"/>
              <a:ext cx="1140977" cy="517891"/>
            </a:xfrm>
            <a:prstGeom prst="rect">
              <a:avLst/>
            </a:prstGeom>
            <a:solidFill>
              <a:srgbClr val="FCAA1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0A2CE8A-D0F0-1ACD-67FF-FE2A9D6FA9E6}"/>
                </a:ext>
              </a:extLst>
            </p:cNvPr>
            <p:cNvSpPr/>
            <p:nvPr/>
          </p:nvSpPr>
          <p:spPr>
            <a:xfrm>
              <a:off x="2654188" y="5154625"/>
              <a:ext cx="1140977" cy="517891"/>
            </a:xfrm>
            <a:prstGeom prst="rect">
              <a:avLst/>
            </a:prstGeom>
            <a:solidFill>
              <a:srgbClr val="FFDB3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FB3CDB8-600B-5741-7D22-81F68A826DDB}"/>
                </a:ext>
              </a:extLst>
            </p:cNvPr>
            <p:cNvSpPr/>
            <p:nvPr/>
          </p:nvSpPr>
          <p:spPr>
            <a:xfrm>
              <a:off x="3795165" y="5154625"/>
              <a:ext cx="1140977" cy="517891"/>
            </a:xfrm>
            <a:prstGeom prst="rect">
              <a:avLst/>
            </a:prstGeom>
            <a:solidFill>
              <a:srgbClr val="6FA66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660DA77-0BD8-572B-3741-7788A28D16A9}"/>
                </a:ext>
              </a:extLst>
            </p:cNvPr>
            <p:cNvSpPr/>
            <p:nvPr/>
          </p:nvSpPr>
          <p:spPr>
            <a:xfrm>
              <a:off x="4936142" y="5154625"/>
              <a:ext cx="1140977" cy="517891"/>
            </a:xfrm>
            <a:prstGeom prst="rect">
              <a:avLst/>
            </a:prstGeom>
            <a:solidFill>
              <a:srgbClr val="3BC7E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1D0737-60BA-CC69-91C7-912A6609A45C}"/>
                </a:ext>
              </a:extLst>
            </p:cNvPr>
            <p:cNvSpPr/>
            <p:nvPr/>
          </p:nvSpPr>
          <p:spPr>
            <a:xfrm>
              <a:off x="6077119" y="5154625"/>
              <a:ext cx="1140977" cy="517891"/>
            </a:xfrm>
            <a:prstGeom prst="rect">
              <a:avLst/>
            </a:prstGeom>
            <a:solidFill>
              <a:srgbClr val="25447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2028CC-05A9-D1A9-6D58-A76F68D2E6FB}"/>
                </a:ext>
              </a:extLst>
            </p:cNvPr>
            <p:cNvSpPr/>
            <p:nvPr/>
          </p:nvSpPr>
          <p:spPr>
            <a:xfrm>
              <a:off x="7218096" y="5154625"/>
              <a:ext cx="1140977" cy="517891"/>
            </a:xfrm>
            <a:prstGeom prst="rect">
              <a:avLst/>
            </a:prstGeom>
            <a:solidFill>
              <a:srgbClr val="805AA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2EC117E-0383-8062-59B0-BE6B465D8CD2}"/>
                </a:ext>
              </a:extLst>
            </p:cNvPr>
            <p:cNvSpPr/>
            <p:nvPr/>
          </p:nvSpPr>
          <p:spPr>
            <a:xfrm>
              <a:off x="8359073" y="5154625"/>
              <a:ext cx="1140977" cy="517891"/>
            </a:xfrm>
            <a:prstGeom prst="rect">
              <a:avLst/>
            </a:prstGeom>
            <a:solidFill>
              <a:srgbClr val="F595A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A37C782-9DB6-F76E-C56C-A75C9228D293}"/>
                </a:ext>
              </a:extLst>
            </p:cNvPr>
            <p:cNvSpPr/>
            <p:nvPr/>
          </p:nvSpPr>
          <p:spPr>
            <a:xfrm>
              <a:off x="9500050" y="5154625"/>
              <a:ext cx="1140977" cy="517891"/>
            </a:xfrm>
            <a:prstGeom prst="rect">
              <a:avLst/>
            </a:prstGeom>
            <a:solidFill>
              <a:srgbClr val="94165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6D87092-1369-7517-4DCD-B096DC129F16}"/>
                </a:ext>
              </a:extLst>
            </p:cNvPr>
            <p:cNvSpPr/>
            <p:nvPr/>
          </p:nvSpPr>
          <p:spPr>
            <a:xfrm>
              <a:off x="10641027" y="5154625"/>
              <a:ext cx="1140977" cy="517891"/>
            </a:xfrm>
            <a:prstGeom prst="rect">
              <a:avLst/>
            </a:prstGeom>
            <a:solidFill>
              <a:srgbClr val="CEBA8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" name="Freeform 2">
            <a:extLst>
              <a:ext uri="{FF2B5EF4-FFF2-40B4-BE49-F238E27FC236}">
                <a16:creationId xmlns:a16="http://schemas.microsoft.com/office/drawing/2014/main" id="{65126BAD-7B56-15EB-D167-395D1D23EEFF}"/>
              </a:ext>
            </a:extLst>
          </p:cNvPr>
          <p:cNvSpPr/>
          <p:nvPr/>
        </p:nvSpPr>
        <p:spPr>
          <a:xfrm>
            <a:off x="1170305" y="2219262"/>
            <a:ext cx="1485938" cy="1644824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4" name="Graphic 3" descr="Lightbulb with solid fill">
            <a:extLst>
              <a:ext uri="{FF2B5EF4-FFF2-40B4-BE49-F238E27FC236}">
                <a16:creationId xmlns:a16="http://schemas.microsoft.com/office/drawing/2014/main" id="{079A6596-6197-32FB-F889-7F584B13B3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7044" y="2398607"/>
            <a:ext cx="432459" cy="432459"/>
          </a:xfrm>
          <a:prstGeom prst="rect">
            <a:avLst/>
          </a:prstGeom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8E7AFD-49CF-38A6-2959-84BCE943CA98}"/>
              </a:ext>
            </a:extLst>
          </p:cNvPr>
          <p:cNvSpPr txBox="1"/>
          <p:nvPr/>
        </p:nvSpPr>
        <p:spPr>
          <a:xfrm>
            <a:off x="1655350" y="3424230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50000"/>
                  </a:schemeClr>
                </a:solidFill>
              </a:rPr>
              <a:t>01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69B2713-1BC9-F185-907E-A98E70FCFB6B}"/>
              </a:ext>
            </a:extLst>
          </p:cNvPr>
          <p:cNvGrpSpPr/>
          <p:nvPr/>
        </p:nvGrpSpPr>
        <p:grpSpPr>
          <a:xfrm>
            <a:off x="1170305" y="4070662"/>
            <a:ext cx="1485938" cy="1260003"/>
            <a:chOff x="332936" y="2555951"/>
            <a:chExt cx="2937088" cy="1680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A874F9A-443E-C97C-8AE6-6AA53B4777B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65BBD94-6C75-17AE-166C-94087D6C26D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9" name="Freeform 3">
            <a:extLst>
              <a:ext uri="{FF2B5EF4-FFF2-40B4-BE49-F238E27FC236}">
                <a16:creationId xmlns:a16="http://schemas.microsoft.com/office/drawing/2014/main" id="{A7DC2D55-57C6-7E08-4201-8C8E65070C5F}"/>
              </a:ext>
            </a:extLst>
          </p:cNvPr>
          <p:cNvSpPr/>
          <p:nvPr/>
        </p:nvSpPr>
        <p:spPr>
          <a:xfrm>
            <a:off x="2942790" y="2219262"/>
            <a:ext cx="1485938" cy="1644824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0" name="Graphic 9" descr="Research with solid fill">
            <a:extLst>
              <a:ext uri="{FF2B5EF4-FFF2-40B4-BE49-F238E27FC236}">
                <a16:creationId xmlns:a16="http://schemas.microsoft.com/office/drawing/2014/main" id="{42449380-FC13-9A6C-9DBC-1991552630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529" y="2398607"/>
            <a:ext cx="432459" cy="432459"/>
          </a:xfrm>
          <a:prstGeom prst="rect">
            <a:avLst/>
          </a:prstGeom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F8352B6-FBED-7D8C-E3B5-8244BE948334}"/>
              </a:ext>
            </a:extLst>
          </p:cNvPr>
          <p:cNvSpPr txBox="1"/>
          <p:nvPr/>
        </p:nvSpPr>
        <p:spPr>
          <a:xfrm>
            <a:off x="3427835" y="3424230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>
                    <a:lumMod val="50000"/>
                  </a:schemeClr>
                </a:solidFill>
              </a:rPr>
              <a:t>02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E4B935-39F2-C12D-F251-F8EABC473685}"/>
              </a:ext>
            </a:extLst>
          </p:cNvPr>
          <p:cNvGrpSpPr/>
          <p:nvPr/>
        </p:nvGrpSpPr>
        <p:grpSpPr>
          <a:xfrm>
            <a:off x="2942790" y="4070662"/>
            <a:ext cx="1485938" cy="1260003"/>
            <a:chOff x="332936" y="2555951"/>
            <a:chExt cx="2937088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909CFE-CD96-733D-70A4-F0F882E8CB8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90CDC15-1129-F25A-871F-F645DCE3FF67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26" name="Freeform 4">
            <a:extLst>
              <a:ext uri="{FF2B5EF4-FFF2-40B4-BE49-F238E27FC236}">
                <a16:creationId xmlns:a16="http://schemas.microsoft.com/office/drawing/2014/main" id="{547C14B6-6C2E-FA7D-7303-F6E3ED5FB7AA}"/>
              </a:ext>
            </a:extLst>
          </p:cNvPr>
          <p:cNvSpPr/>
          <p:nvPr/>
        </p:nvSpPr>
        <p:spPr>
          <a:xfrm>
            <a:off x="4715275" y="2219262"/>
            <a:ext cx="1485938" cy="1644824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27" name="Graphic 26" descr="Hourglass 30% with solid fill">
            <a:extLst>
              <a:ext uri="{FF2B5EF4-FFF2-40B4-BE49-F238E27FC236}">
                <a16:creationId xmlns:a16="http://schemas.microsoft.com/office/drawing/2014/main" id="{F106250A-1506-FE33-30D7-E3718248B0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2013" y="2398607"/>
            <a:ext cx="432459" cy="432459"/>
          </a:xfrm>
          <a:prstGeom prst="rect">
            <a:avLst/>
          </a:prstGeom>
          <a:effectLst/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D03EECE-6226-E06C-2121-DAFAA49C4A62}"/>
              </a:ext>
            </a:extLst>
          </p:cNvPr>
          <p:cNvSpPr txBox="1"/>
          <p:nvPr/>
        </p:nvSpPr>
        <p:spPr>
          <a:xfrm>
            <a:off x="5200319" y="3424230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AF6C646-5C76-DE2E-48ED-886EF73A3DEF}"/>
              </a:ext>
            </a:extLst>
          </p:cNvPr>
          <p:cNvGrpSpPr/>
          <p:nvPr/>
        </p:nvGrpSpPr>
        <p:grpSpPr>
          <a:xfrm>
            <a:off x="4715275" y="4070662"/>
            <a:ext cx="1485938" cy="1260003"/>
            <a:chOff x="332936" y="2555951"/>
            <a:chExt cx="2937088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917B32-29A4-D941-7BB6-D40D95FC22C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478018D-0D12-CB39-D934-DAFFCF313C0F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32" name="Freeform 5">
            <a:extLst>
              <a:ext uri="{FF2B5EF4-FFF2-40B4-BE49-F238E27FC236}">
                <a16:creationId xmlns:a16="http://schemas.microsoft.com/office/drawing/2014/main" id="{656CF97F-8FD5-F6ED-C57A-E3B600779006}"/>
              </a:ext>
            </a:extLst>
          </p:cNvPr>
          <p:cNvSpPr/>
          <p:nvPr/>
        </p:nvSpPr>
        <p:spPr>
          <a:xfrm>
            <a:off x="6487759" y="2219262"/>
            <a:ext cx="1485938" cy="1644824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33" name="Graphic 32" descr="Brainstorm with solid fill">
            <a:extLst>
              <a:ext uri="{FF2B5EF4-FFF2-40B4-BE49-F238E27FC236}">
                <a16:creationId xmlns:a16="http://schemas.microsoft.com/office/drawing/2014/main" id="{4F034788-5CCA-42FA-89D5-E03E8A94A8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14497" y="2398607"/>
            <a:ext cx="432459" cy="432459"/>
          </a:xfrm>
          <a:prstGeom prst="rect">
            <a:avLst/>
          </a:prstGeom>
          <a:effectLst/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B702A96-8B2D-A881-6D49-50A6DEBA2F56}"/>
              </a:ext>
            </a:extLst>
          </p:cNvPr>
          <p:cNvSpPr txBox="1"/>
          <p:nvPr/>
        </p:nvSpPr>
        <p:spPr>
          <a:xfrm>
            <a:off x="6972803" y="3424230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78A45B7-DFA6-BAFF-ED87-7BA8DF01D99B}"/>
              </a:ext>
            </a:extLst>
          </p:cNvPr>
          <p:cNvGrpSpPr/>
          <p:nvPr/>
        </p:nvGrpSpPr>
        <p:grpSpPr>
          <a:xfrm>
            <a:off x="6487759" y="4070662"/>
            <a:ext cx="1485938" cy="1260003"/>
            <a:chOff x="332936" y="2555951"/>
            <a:chExt cx="2937088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9FE48D5-A2D1-4A25-841D-DFBE8DE769C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13523E1-B69E-A226-68C3-3346678FBEC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10446</TotalTime>
  <Words>266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Winning Comparison – Slide Template</vt:lpstr>
      <vt:lpstr>Winning Comparison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Comparison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2024-04-04T16:05:50Z</dcterms:modified>
  <cp:category>Graphics &amp; Metaphors</cp:category>
</cp:coreProperties>
</file>